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6"/>
  </p:notesMasterIdLst>
  <p:sldIdLst>
    <p:sldId id="256" r:id="rId2"/>
    <p:sldId id="292" r:id="rId3"/>
    <p:sldId id="271" r:id="rId4"/>
    <p:sldId id="277" r:id="rId5"/>
    <p:sldId id="296" r:id="rId6"/>
    <p:sldId id="299" r:id="rId7"/>
    <p:sldId id="320" r:id="rId8"/>
    <p:sldId id="259" r:id="rId9"/>
    <p:sldId id="279" r:id="rId10"/>
    <p:sldId id="270" r:id="rId11"/>
    <p:sldId id="280" r:id="rId12"/>
    <p:sldId id="289" r:id="rId13"/>
    <p:sldId id="290" r:id="rId14"/>
    <p:sldId id="291" r:id="rId15"/>
    <p:sldId id="281" r:id="rId16"/>
    <p:sldId id="282" r:id="rId17"/>
    <p:sldId id="283" r:id="rId18"/>
    <p:sldId id="284" r:id="rId19"/>
    <p:sldId id="285" r:id="rId20"/>
    <p:sldId id="286" r:id="rId21"/>
    <p:sldId id="300" r:id="rId22"/>
    <p:sldId id="321" r:id="rId23"/>
    <p:sldId id="322" r:id="rId24"/>
    <p:sldId id="323" r:id="rId25"/>
    <p:sldId id="302" r:id="rId26"/>
    <p:sldId id="303" r:id="rId27"/>
    <p:sldId id="304" r:id="rId28"/>
    <p:sldId id="305" r:id="rId29"/>
    <p:sldId id="307" r:id="rId30"/>
    <p:sldId id="310" r:id="rId31"/>
    <p:sldId id="314" r:id="rId32"/>
    <p:sldId id="316" r:id="rId33"/>
    <p:sldId id="269" r:id="rId34"/>
    <p:sldId id="295" r:id="rId35"/>
  </p:sldIdLst>
  <p:sldSz cx="9144000" cy="6858000" type="screen4x3"/>
  <p:notesSz cx="6858000" cy="9144000"/>
  <p:custDataLst>
    <p:tags r:id="rId37"/>
  </p:custData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>
        <p:scale>
          <a:sx n="66" d="100"/>
          <a:sy n="66" d="100"/>
        </p:scale>
        <p:origin x="-184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A2BBD-72AA-4190-B934-A2938A02D9A8}" type="datetimeFigureOut">
              <a:rPr lang="hr-HR" smtClean="0"/>
              <a:pPr/>
              <a:t>28.1.2013.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0E7AA-1DEE-4046-9A6B-C840E01CC6C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47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50DC90-7AC6-4D94-92F1-81BE5FE5E8E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28.1.2013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kviz%20pekarstvo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1" Type="http://schemas.openxmlformats.org/officeDocument/2006/relationships/tags" Target="../tags/tag21.xml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5" Type="http://schemas.openxmlformats.org/officeDocument/2006/relationships/image" Target="../media/image42.wmf"/><Relationship Id="rId10" Type="http://schemas.openxmlformats.org/officeDocument/2006/relationships/image" Target="../media/image37.png"/><Relationship Id="rId4" Type="http://schemas.openxmlformats.org/officeDocument/2006/relationships/image" Target="../media/image31.wmf"/><Relationship Id="rId9" Type="http://schemas.openxmlformats.org/officeDocument/2006/relationships/image" Target="../media/image36.png"/><Relationship Id="rId14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hr-HR" sz="4900" dirty="0" smtClean="0"/>
              <a:t>Suvremene metode i oblici rada </a:t>
            </a:r>
            <a:br>
              <a:rPr lang="hr-HR" sz="4900" dirty="0" smtClean="0"/>
            </a:br>
            <a:r>
              <a:rPr lang="hr-HR" sz="4900" dirty="0" smtClean="0"/>
              <a:t>u strukovnim školama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sz="31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83968" y="5013176"/>
            <a:ext cx="4464496" cy="504056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               Petra </a:t>
            </a:r>
            <a:r>
              <a:rPr lang="hr-HR" dirty="0" err="1" smtClean="0"/>
              <a:t>Međimorec</a:t>
            </a:r>
            <a:r>
              <a:rPr lang="hr-HR" dirty="0" smtClean="0"/>
              <a:t> Grgurić,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9" descr="C:\Users\Petra\AppData\Local\Microsoft\Windows\Temporary Internet Files\Content.IE5\JXZX0Z9W\MP9004394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3272408" cy="2458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7884368" cy="1202994"/>
          </a:xfrm>
          <a:prstGeom prst="rect">
            <a:avLst/>
          </a:prstGeom>
          <a:solidFill>
            <a:schemeClr val="tx1"/>
          </a:solidFill>
        </p:spPr>
        <p:txBody>
          <a:bodyPr wrap="square" tIns="108000" bIns="108000" rtlCol="0">
            <a:spAutoFit/>
          </a:bodyPr>
          <a:lstStyle/>
          <a:p>
            <a:r>
              <a:rPr lang="hr-HR" sz="3200" dirty="0" smtClean="0">
                <a:solidFill>
                  <a:schemeClr val="tx1">
                    <a:lumMod val="65000"/>
                  </a:schemeClr>
                </a:solidFill>
                <a:latin typeface="Bookman Old Style" pitchFamily="18" charset="0"/>
              </a:rPr>
              <a:t>Srednja škola – Centar za odgoj i obrazovanje Zagreb, Zagorska 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0" y="0"/>
            <a:ext cx="1276350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Petra\AppData\Local\Microsoft\Windows\Temporary Internet Files\Content.IE5\3URF1WR8\MP9004485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2286000" cy="3429000"/>
          </a:xfrm>
          <a:prstGeom prst="rect">
            <a:avLst/>
          </a:prstGeom>
          <a:noFill/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ctr"/>
            <a:r>
              <a:rPr lang="hr-HR" sz="4000" b="1" dirty="0" smtClean="0"/>
              <a:t>NASTAVNE </a:t>
            </a:r>
            <a:r>
              <a:rPr lang="hr-HR" sz="4000" b="1" dirty="0"/>
              <a:t>METODE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demonstracija</a:t>
            </a:r>
          </a:p>
          <a:p>
            <a:r>
              <a:rPr lang="hr-HR" sz="2400" dirty="0"/>
              <a:t>usmeno izlaganje</a:t>
            </a:r>
          </a:p>
          <a:p>
            <a:r>
              <a:rPr lang="hr-HR" sz="2400" dirty="0"/>
              <a:t>razgovor</a:t>
            </a:r>
          </a:p>
          <a:p>
            <a:r>
              <a:rPr lang="hr-HR" sz="2400" dirty="0"/>
              <a:t>praktični rad</a:t>
            </a:r>
          </a:p>
          <a:p>
            <a:r>
              <a:rPr lang="hr-HR" sz="2400" dirty="0"/>
              <a:t>problemski zadaci</a:t>
            </a:r>
          </a:p>
          <a:p>
            <a:r>
              <a:rPr lang="hr-HR" sz="2400" dirty="0"/>
              <a:t>crtanje</a:t>
            </a:r>
          </a:p>
          <a:p>
            <a:r>
              <a:rPr lang="hr-HR" sz="2400" dirty="0"/>
              <a:t>rad na tekstu</a:t>
            </a:r>
          </a:p>
          <a:p>
            <a:r>
              <a:rPr lang="hr-HR" sz="2400" dirty="0"/>
              <a:t>rukovanje </a:t>
            </a:r>
            <a:r>
              <a:rPr lang="hr-HR" sz="2400" dirty="0" err="1"/>
              <a:t>konkretima</a:t>
            </a:r>
            <a:endParaRPr lang="hr-HR" sz="2400" dirty="0"/>
          </a:p>
          <a:p>
            <a:r>
              <a:rPr lang="hr-HR" sz="2400" dirty="0"/>
              <a:t>individualizirani nastavni </a:t>
            </a:r>
            <a:r>
              <a:rPr lang="hr-HR" sz="2400" dirty="0" smtClean="0"/>
              <a:t>listići</a:t>
            </a:r>
          </a:p>
          <a:p>
            <a:r>
              <a:rPr lang="hr-HR" sz="2400" dirty="0" smtClean="0"/>
              <a:t>izrada plakata</a:t>
            </a:r>
          </a:p>
          <a:p>
            <a:r>
              <a:rPr lang="hr-HR" sz="2400" dirty="0" smtClean="0"/>
              <a:t>terenska nastava</a:t>
            </a:r>
            <a:endParaRPr lang="hr-HR" sz="2400" dirty="0"/>
          </a:p>
          <a:p>
            <a:endParaRPr lang="hr-HR" sz="2400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mentalne mape</a:t>
            </a:r>
          </a:p>
          <a:p>
            <a:r>
              <a:rPr lang="hr-HR" sz="2400" dirty="0"/>
              <a:t>strategije učenja /naputci</a:t>
            </a:r>
          </a:p>
          <a:p>
            <a:r>
              <a:rPr lang="hr-HR" sz="2400" dirty="0"/>
              <a:t>suradničko učenje</a:t>
            </a:r>
          </a:p>
          <a:p>
            <a:r>
              <a:rPr lang="hr-HR" sz="2400" dirty="0"/>
              <a:t>PP prezentacija</a:t>
            </a:r>
          </a:p>
          <a:p>
            <a:r>
              <a:rPr lang="hr-HR" sz="2400" dirty="0" smtClean="0"/>
              <a:t>igre</a:t>
            </a:r>
            <a:endParaRPr lang="hr-HR" sz="2400" dirty="0"/>
          </a:p>
          <a:p>
            <a:r>
              <a:rPr lang="hr-HR" sz="2400" dirty="0"/>
              <a:t>izrada modela</a:t>
            </a:r>
          </a:p>
          <a:p>
            <a:r>
              <a:rPr lang="hr-HR" sz="2400" dirty="0"/>
              <a:t>izrada zadataka</a:t>
            </a:r>
          </a:p>
          <a:p>
            <a:r>
              <a:rPr lang="hr-HR" sz="2400" dirty="0"/>
              <a:t>ICT </a:t>
            </a:r>
            <a:r>
              <a:rPr lang="hr-HR" sz="2400" dirty="0" smtClean="0"/>
              <a:t>programi</a:t>
            </a:r>
            <a:endParaRPr lang="hr-HR" sz="2400" dirty="0"/>
          </a:p>
          <a:p>
            <a:r>
              <a:rPr lang="hr-HR" sz="2400" dirty="0" smtClean="0"/>
              <a:t>istraživački zadatci na internetu</a:t>
            </a:r>
          </a:p>
          <a:p>
            <a:r>
              <a:rPr lang="hr-HR" sz="2400" dirty="0" smtClean="0"/>
              <a:t>projektna nastava</a:t>
            </a:r>
          </a:p>
          <a:p>
            <a:r>
              <a:rPr lang="hr-HR" sz="2400" dirty="0" smtClean="0"/>
              <a:t>kvizovi  …</a:t>
            </a:r>
            <a:endParaRPr lang="hr-HR" sz="2400" dirty="0"/>
          </a:p>
        </p:txBody>
      </p:sp>
      <p:pic>
        <p:nvPicPr>
          <p:cNvPr id="2052" name="Picture 4" descr="C:\Users\Petra\AppData\Local\Microsoft\Windows\Temporary Internet Files\Content.IE5\JXZX0Z9W\MP90043875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581128"/>
            <a:ext cx="135759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Petra\AppData\Local\Microsoft\Windows\Temporary Internet Files\Content.IE5\3URF1WR8\MP90017786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821395" cy="121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Petra\AppData\Local\Microsoft\Windows\Temporary Internet Files\Content.IE5\JXZX0Z9W\MP90040226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229200"/>
            <a:ext cx="977263" cy="146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Petra\AppData\Local\Microsoft\Windows\Temporary Internet Files\Content.IE5\P7A6NTU3\MP90018253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2234663" cy="147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5" name="Picture 17" descr="C:\Users\Petra\AppData\Local\Microsoft\Windows\Temporary Internet Files\Content.IE5\JXZX0Z9W\MC90007880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2780928"/>
            <a:ext cx="1632848" cy="14584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5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05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5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5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05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uiExpand="1" build="p"/>
      <p:bldP spid="10547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Odabir nastavne metode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3168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IZBOR OPTIMALNE METODE OVISI O:</a:t>
            </a:r>
          </a:p>
          <a:p>
            <a:r>
              <a:rPr lang="hr-HR" dirty="0" smtClean="0"/>
              <a:t>sadržaju učenja</a:t>
            </a:r>
          </a:p>
          <a:p>
            <a:r>
              <a:rPr lang="hr-HR" dirty="0" smtClean="0"/>
              <a:t>vrsti nastavnog sata</a:t>
            </a:r>
          </a:p>
          <a:p>
            <a:r>
              <a:rPr lang="hr-HR" dirty="0" smtClean="0"/>
              <a:t>učenicima</a:t>
            </a:r>
          </a:p>
          <a:p>
            <a:r>
              <a:rPr lang="hr-HR" dirty="0" smtClean="0"/>
              <a:t>trajanju sata</a:t>
            </a:r>
          </a:p>
          <a:p>
            <a:r>
              <a:rPr lang="hr-HR" dirty="0" smtClean="0"/>
              <a:t>materijalnim uvjetima škole </a:t>
            </a:r>
          </a:p>
          <a:p>
            <a:r>
              <a:rPr lang="hr-HR" dirty="0" smtClean="0"/>
              <a:t>i … samom nastavniku</a:t>
            </a: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467544" y="1196752"/>
            <a:ext cx="25922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/>
          </a:p>
          <a:p>
            <a:r>
              <a:rPr lang="hr-HR" sz="2400" dirty="0" smtClean="0"/>
              <a:t>KOMBINIRANJE METODA RADA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716016" y="148478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DINAMIČNOST NASTAVE I ODRŽAVANJE PAŽNJE UČENIKA</a:t>
            </a:r>
            <a:endParaRPr lang="hr-HR" sz="2400" dirty="0"/>
          </a:p>
        </p:txBody>
      </p:sp>
      <p:sp>
        <p:nvSpPr>
          <p:cNvPr id="8" name="Prugasta strelica udesno 7"/>
          <p:cNvSpPr/>
          <p:nvPr/>
        </p:nvSpPr>
        <p:spPr>
          <a:xfrm>
            <a:off x="3131840" y="1556792"/>
            <a:ext cx="1800200" cy="11521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1" name="Picture 3" descr="C:\Users\Petra\AppData\Local\Microsoft\Windows\Temporary Internet Files\Content.IE5\JXZX0Z9W\MC9004361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2840655" cy="204723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etra\AppData\Local\Microsoft\Windows\Temporary Internet Files\Content.IE5\P7A6NTU3\MP9004330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034" y="3573016"/>
            <a:ext cx="1547966" cy="2376264"/>
          </a:xfrm>
          <a:prstGeom prst="rect">
            <a:avLst/>
          </a:prstGeom>
          <a:noFill/>
        </p:spPr>
      </p:pic>
      <p:pic>
        <p:nvPicPr>
          <p:cNvPr id="1027" name="Picture 3" descr="C:\Users\Petra\AppData\Local\Microsoft\Windows\Temporary Internet Files\Content.IE5\JXZX0Z9W\MC90043306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7656" y="0"/>
            <a:ext cx="2706344" cy="155679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Uporaba ICT-a u nastavi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može se kvalitetno implementirati u bilo koji dio sata bez obzira na vrstu sata </a:t>
            </a:r>
          </a:p>
          <a:p>
            <a:pPr>
              <a:buNone/>
            </a:pPr>
            <a:r>
              <a:rPr lang="hr-HR" dirty="0" smtClean="0"/>
              <a:t>                                          (obrada, ponavljanje, provjera )</a:t>
            </a:r>
          </a:p>
          <a:p>
            <a:r>
              <a:rPr lang="hr-HR" dirty="0" smtClean="0"/>
              <a:t>ovisi o materijalnim uvjetima, umijeću nastavnika i informatičkoj pismenosti učenika</a:t>
            </a:r>
          </a:p>
          <a:p>
            <a:r>
              <a:rPr lang="hr-HR" dirty="0" smtClean="0"/>
              <a:t>pozitivno utječe na motivaciju učenika</a:t>
            </a:r>
          </a:p>
          <a:p>
            <a:r>
              <a:rPr lang="hr-HR" dirty="0" smtClean="0"/>
              <a:t>olakšava realizaciju principa individualizacije, </a:t>
            </a:r>
          </a:p>
          <a:p>
            <a:pPr>
              <a:buNone/>
            </a:pPr>
            <a:r>
              <a:rPr lang="hr-HR" dirty="0" smtClean="0"/>
              <a:t>                zornosti, postupnosti,</a:t>
            </a:r>
          </a:p>
          <a:p>
            <a:pPr>
              <a:buNone/>
            </a:pPr>
            <a:r>
              <a:rPr lang="hr-HR" dirty="0" smtClean="0"/>
              <a:t>   povezivanja sa svakodnevnim životom i praksom, </a:t>
            </a:r>
          </a:p>
          <a:p>
            <a:pPr>
              <a:buNone/>
            </a:pPr>
            <a:r>
              <a:rPr lang="hr-HR" dirty="0" smtClean="0"/>
              <a:t>                              aktivnosti, primjerenosti, …</a:t>
            </a:r>
          </a:p>
          <a:p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Primjeri uporabe ICT-a u nastavi: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8112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PP prezentacije</a:t>
            </a:r>
          </a:p>
          <a:p>
            <a:r>
              <a:rPr lang="hr-HR" dirty="0" smtClean="0"/>
              <a:t>razni programi</a:t>
            </a:r>
          </a:p>
          <a:p>
            <a:r>
              <a:rPr lang="hr-HR" dirty="0" smtClean="0"/>
              <a:t>interaktivni kvizovi i provjere znanja</a:t>
            </a:r>
          </a:p>
          <a:p>
            <a:r>
              <a:rPr lang="hr-HR" dirty="0" smtClean="0"/>
              <a:t>učenje na daljinu</a:t>
            </a:r>
          </a:p>
          <a:p>
            <a:r>
              <a:rPr lang="hr-HR" dirty="0" smtClean="0"/>
              <a:t>učeničke mape (</a:t>
            </a:r>
            <a:r>
              <a:rPr lang="hr-HR" dirty="0" err="1" smtClean="0"/>
              <a:t>folderi</a:t>
            </a:r>
            <a:r>
              <a:rPr lang="hr-HR" dirty="0" smtClean="0"/>
              <a:t>) s individualiziranim zadacima</a:t>
            </a:r>
          </a:p>
          <a:p>
            <a:r>
              <a:rPr lang="hr-HR" dirty="0" smtClean="0"/>
              <a:t>istraživački zadatci na internetu</a:t>
            </a:r>
          </a:p>
          <a:p>
            <a:r>
              <a:rPr lang="hr-HR" dirty="0" smtClean="0"/>
              <a:t>izrada grafikona, dijagrama, shema, tablica</a:t>
            </a:r>
          </a:p>
          <a:p>
            <a:r>
              <a:rPr lang="hr-HR" dirty="0" smtClean="0"/>
              <a:t>…</a:t>
            </a:r>
          </a:p>
        </p:txBody>
      </p:sp>
      <p:pic>
        <p:nvPicPr>
          <p:cNvPr id="5123" name="Picture 3" descr="C:\Users\Petra\AppData\Local\Microsoft\Windows\Temporary Internet Files\Content.IE5\P7A6NTU3\MP90042259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791618"/>
            <a:ext cx="4038600" cy="2692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Oprez pri uporabi ICT-a u nastavi</a:t>
            </a:r>
            <a:endParaRPr lang="hr-HR" dirty="0"/>
          </a:p>
        </p:txBody>
      </p:sp>
      <p:pic>
        <p:nvPicPr>
          <p:cNvPr id="7176" name="Picture 8" descr="C:\Users\Petra\AppData\Local\Microsoft\Windows\Temporary Internet Files\Content.IE5\D9JMCCNK\MP90040224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35608" y="2577243"/>
            <a:ext cx="2081784" cy="3121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85313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izbjegavati </a:t>
            </a:r>
            <a:r>
              <a:rPr lang="hr-HR" b="1" dirty="0" smtClean="0"/>
              <a:t>dugotrajan</a:t>
            </a:r>
            <a:r>
              <a:rPr lang="hr-HR" dirty="0" smtClean="0"/>
              <a:t> rad na računalima</a:t>
            </a:r>
          </a:p>
          <a:p>
            <a:r>
              <a:rPr lang="hr-HR" b="1" dirty="0" smtClean="0"/>
              <a:t>promišljeno dozirati </a:t>
            </a:r>
            <a:r>
              <a:rPr lang="hr-HR" dirty="0" smtClean="0"/>
              <a:t>uporabu i </a:t>
            </a:r>
          </a:p>
          <a:p>
            <a:pPr>
              <a:buNone/>
            </a:pPr>
            <a:r>
              <a:rPr lang="hr-HR" b="1" dirty="0" smtClean="0"/>
              <a:t>    kombinirati </a:t>
            </a:r>
            <a:r>
              <a:rPr lang="hr-HR" dirty="0" smtClean="0"/>
              <a:t>s drugim  nastavnim metodama</a:t>
            </a:r>
          </a:p>
          <a:p>
            <a:r>
              <a:rPr lang="hr-HR" dirty="0" smtClean="0"/>
              <a:t>ne koristiti svaki sat kao jedinu ili dominantnu nastavnu metodu –</a:t>
            </a:r>
          </a:p>
          <a:p>
            <a:pPr>
              <a:buNone/>
            </a:pPr>
            <a:r>
              <a:rPr lang="hr-HR" dirty="0" smtClean="0"/>
              <a:t>               kontraproduktivno</a:t>
            </a:r>
          </a:p>
          <a:p>
            <a:r>
              <a:rPr lang="hr-HR" dirty="0" smtClean="0"/>
              <a:t>kod učenika s epilepsijom, oštećenjima vida, kralježnice i </a:t>
            </a:r>
            <a:r>
              <a:rPr lang="hr-HR" dirty="0" err="1" smtClean="0"/>
              <a:t>sl</a:t>
            </a:r>
            <a:r>
              <a:rPr lang="hr-HR" dirty="0" smtClean="0"/>
              <a:t>. , samo uz mišljenje liječnika</a:t>
            </a:r>
            <a:endParaRPr lang="hr-H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hr-HR" dirty="0" smtClean="0"/>
              <a:t>Oblici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hr-HR" dirty="0" smtClean="0">
                <a:latin typeface="Calibri" pitchFamily="34" charset="0"/>
              </a:rPr>
              <a:t>               c</a:t>
            </a:r>
            <a:r>
              <a:rPr lang="vi-VN" dirty="0" smtClean="0">
                <a:latin typeface="Calibri" pitchFamily="34" charset="0"/>
              </a:rPr>
              <a:t>iljane interakcije koje omogućuju </a:t>
            </a:r>
            <a:r>
              <a:rPr lang="hr-HR" dirty="0" smtClean="0">
                <a:latin typeface="Calibri" pitchFamily="34" charset="0"/>
              </a:rPr>
              <a:t>u</a:t>
            </a:r>
            <a:r>
              <a:rPr lang="vi-VN" dirty="0" smtClean="0">
                <a:latin typeface="Calibri" pitchFamily="34" charset="0"/>
              </a:rPr>
              <a:t>čenici</a:t>
            </a:r>
            <a:r>
              <a:rPr lang="hr-HR" dirty="0" smtClean="0">
                <a:latin typeface="Calibri" pitchFamily="34" charset="0"/>
              </a:rPr>
              <a:t>ma</a:t>
            </a:r>
          </a:p>
          <a:p>
            <a:pPr algn="just">
              <a:buNone/>
            </a:pPr>
            <a:r>
              <a:rPr lang="hr-HR" dirty="0" smtClean="0">
                <a:latin typeface="Calibri" pitchFamily="34" charset="0"/>
              </a:rPr>
              <a:t>                           </a:t>
            </a:r>
            <a:r>
              <a:rPr lang="vi-VN" dirty="0" smtClean="0">
                <a:latin typeface="Calibri" pitchFamily="34" charset="0"/>
              </a:rPr>
              <a:t> 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procesima učenja i nastave</a:t>
            </a:r>
            <a:r>
              <a:rPr lang="hr-HR" dirty="0" smtClean="0">
                <a:latin typeface="Calibri" pitchFamily="34" charset="0"/>
              </a:rPr>
              <a:t>,</a:t>
            </a:r>
            <a:r>
              <a:rPr lang="vi-VN" dirty="0" smtClean="0">
                <a:latin typeface="Calibri" pitchFamily="34" charset="0"/>
              </a:rPr>
              <a:t> </a:t>
            </a:r>
            <a:endParaRPr lang="hr-HR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 različitim </a:t>
            </a:r>
            <a:r>
              <a:rPr lang="hr-HR" dirty="0" smtClean="0">
                <a:latin typeface="Calibri" pitchFamily="34" charset="0"/>
              </a:rPr>
              <a:t>vidovima </a:t>
            </a:r>
            <a:r>
              <a:rPr lang="vi-VN" dirty="0" smtClean="0">
                <a:latin typeface="Calibri" pitchFamily="34" charset="0"/>
              </a:rPr>
              <a:t>međusobne interakcije s nastavnicima, </a:t>
            </a:r>
            <a:endParaRPr lang="hr-HR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hr-HR" dirty="0" smtClean="0">
                <a:latin typeface="Calibri" pitchFamily="34" charset="0"/>
              </a:rPr>
              <a:t>              s</a:t>
            </a:r>
            <a:r>
              <a:rPr lang="vi-VN" dirty="0" smtClean="0">
                <a:latin typeface="Calibri" pitchFamily="34" charset="0"/>
              </a:rPr>
              <a:t>amostalno i u kooperaciji s </a:t>
            </a:r>
            <a:r>
              <a:rPr lang="hr-HR" dirty="0" smtClean="0">
                <a:latin typeface="Calibri" pitchFamily="34" charset="0"/>
              </a:rPr>
              <a:t>d</a:t>
            </a:r>
            <a:r>
              <a:rPr lang="vi-VN" dirty="0" smtClean="0">
                <a:latin typeface="Calibri" pitchFamily="34" charset="0"/>
              </a:rPr>
              <a:t>rugima</a:t>
            </a:r>
            <a:r>
              <a:rPr lang="hr-HR" dirty="0" smtClean="0">
                <a:latin typeface="Calibri" pitchFamily="34" charset="0"/>
              </a:rPr>
              <a:t>,</a:t>
            </a:r>
          </a:p>
          <a:p>
            <a:pPr algn="just">
              <a:buNone/>
            </a:pPr>
            <a:r>
              <a:rPr lang="hr-HR" dirty="0" smtClean="0">
                <a:latin typeface="Calibri" pitchFamily="34" charset="0"/>
              </a:rPr>
              <a:t>                                              </a:t>
            </a:r>
            <a:r>
              <a:rPr lang="vi-VN" dirty="0" smtClean="0">
                <a:latin typeface="Calibri" pitchFamily="34" charset="0"/>
              </a:rPr>
              <a:t> ostvar</a:t>
            </a:r>
            <a:r>
              <a:rPr lang="hr-HR" dirty="0" smtClean="0">
                <a:latin typeface="Calibri" pitchFamily="34" charset="0"/>
              </a:rPr>
              <a:t>ivanje</a:t>
            </a:r>
            <a:r>
              <a:rPr lang="vi-VN" dirty="0" smtClean="0">
                <a:latin typeface="Calibri" pitchFamily="34" charset="0"/>
              </a:rPr>
              <a:t> ciljev</a:t>
            </a:r>
            <a:r>
              <a:rPr lang="hr-HR" dirty="0" smtClean="0">
                <a:latin typeface="Calibri" pitchFamily="34" charset="0"/>
              </a:rPr>
              <a:t>a</a:t>
            </a:r>
            <a:r>
              <a:rPr lang="vi-VN" dirty="0" smtClean="0">
                <a:latin typeface="Calibri" pitchFamily="34" charset="0"/>
              </a:rPr>
              <a:t> i zadat</a:t>
            </a:r>
            <a:r>
              <a:rPr lang="hr-HR" dirty="0" err="1" smtClean="0">
                <a:latin typeface="Calibri" pitchFamily="34" charset="0"/>
              </a:rPr>
              <a:t>aka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učenja</a:t>
            </a:r>
            <a:r>
              <a:rPr lang="hr-HR" dirty="0" smtClean="0">
                <a:latin typeface="Calibri" pitchFamily="34" charset="0"/>
              </a:rPr>
              <a:t>.</a:t>
            </a:r>
          </a:p>
          <a:p>
            <a:pPr algn="just">
              <a:buNone/>
            </a:pPr>
            <a:endParaRPr lang="vi-VN" dirty="0" smtClean="0"/>
          </a:p>
          <a:p>
            <a:pPr marL="514350" indent="-51435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</a:rPr>
              <a:t>frontalni oblik 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</a:rPr>
              <a:t>individualni i individualizirani oblik rada 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</a:rPr>
              <a:t>partnerski oblik rada (rad u paru) </a:t>
            </a:r>
            <a:endParaRPr lang="hr-HR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vi-VN" dirty="0" smtClean="0">
                <a:latin typeface="Calibri" pitchFamily="34" charset="0"/>
              </a:rPr>
              <a:t>grupni oblik rada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latin typeface="Calibri" pitchFamily="34" charset="0"/>
              </a:rPr>
              <a:t>t</a:t>
            </a:r>
            <a:r>
              <a:rPr lang="vi-VN" dirty="0" smtClean="0">
                <a:latin typeface="Calibri" pitchFamily="34" charset="0"/>
              </a:rPr>
              <a:t>imski oblik rada </a:t>
            </a:r>
          </a:p>
        </p:txBody>
      </p:sp>
      <p:sp>
        <p:nvSpPr>
          <p:cNvPr id="4" name="Strelica udesno 3"/>
          <p:cNvSpPr/>
          <p:nvPr/>
        </p:nvSpPr>
        <p:spPr>
          <a:xfrm>
            <a:off x="683568" y="162880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1. FRONTALNI OBLIK RADA</a:t>
            </a:r>
            <a:endParaRPr lang="hr-HR" sz="40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PREDNOSTI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572000" y="1340768"/>
            <a:ext cx="4041775" cy="639762"/>
          </a:xfrm>
        </p:spPr>
        <p:txBody>
          <a:bodyPr/>
          <a:lstStyle/>
          <a:p>
            <a:pPr algn="ctr"/>
            <a:r>
              <a:rPr lang="hr-HR" dirty="0" smtClean="0"/>
              <a:t>NEDOSTATCI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racionalni način učenja </a:t>
            </a:r>
          </a:p>
          <a:p>
            <a:r>
              <a:rPr lang="hr-HR" dirty="0" smtClean="0"/>
              <a:t>mogućnost izbora i upravljanja prijenosom i protokom informacija</a:t>
            </a:r>
          </a:p>
          <a:p>
            <a:r>
              <a:rPr lang="hr-HR" dirty="0" smtClean="0"/>
              <a:t>najkraći put do spoznaja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283968" y="2204864"/>
            <a:ext cx="4536504" cy="4095304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učenik stavljen u pasivnu poziciju i receptivno usvajanje znanja</a:t>
            </a:r>
          </a:p>
          <a:p>
            <a:r>
              <a:rPr lang="hr-HR" dirty="0" smtClean="0"/>
              <a:t>ne vodi se računa o spoznajnim i drugim mogućnostima učenika </a:t>
            </a:r>
          </a:p>
          <a:p>
            <a:r>
              <a:rPr lang="hr-HR" dirty="0" smtClean="0"/>
              <a:t>ne uvažava se prethodna pripremljenost i iskustva učenika – usmjerenost na “prosječnog” učenika</a:t>
            </a:r>
          </a:p>
          <a:p>
            <a:r>
              <a:rPr lang="hr-HR" dirty="0" smtClean="0"/>
              <a:t>ne personalizira se rad s učenicima</a:t>
            </a:r>
          </a:p>
          <a:p>
            <a:r>
              <a:rPr lang="hr-HR" dirty="0" smtClean="0"/>
              <a:t>n</a:t>
            </a:r>
            <a:r>
              <a:rPr lang="it-IT" dirty="0" smtClean="0"/>
              <a:t>e </a:t>
            </a:r>
            <a:r>
              <a:rPr lang="it-IT" dirty="0" err="1" smtClean="0"/>
              <a:t>vodi</a:t>
            </a:r>
            <a:r>
              <a:rPr lang="it-IT" dirty="0" smtClean="0"/>
              <a:t> se </a:t>
            </a:r>
            <a:r>
              <a:rPr lang="it-IT" dirty="0" err="1" smtClean="0"/>
              <a:t>računa</a:t>
            </a:r>
            <a:r>
              <a:rPr lang="it-IT" dirty="0" smtClean="0"/>
              <a:t> o </a:t>
            </a:r>
            <a:r>
              <a:rPr lang="it-IT" dirty="0" err="1" smtClean="0"/>
              <a:t>različitosti</a:t>
            </a:r>
            <a:r>
              <a:rPr lang="it-IT" dirty="0" smtClean="0"/>
              <a:t> </a:t>
            </a:r>
            <a:r>
              <a:rPr lang="it-IT" dirty="0" err="1" smtClean="0"/>
              <a:t>tempa</a:t>
            </a:r>
            <a:r>
              <a:rPr lang="it-IT" dirty="0" smtClean="0"/>
              <a:t> rada i </a:t>
            </a:r>
            <a:r>
              <a:rPr lang="it-IT" dirty="0" err="1" smtClean="0"/>
              <a:t>napredovanju</a:t>
            </a:r>
            <a:r>
              <a:rPr lang="it-IT" dirty="0" smtClean="0"/>
              <a:t> </a:t>
            </a:r>
            <a:r>
              <a:rPr lang="it-IT" dirty="0" err="1" smtClean="0"/>
              <a:t>učenika</a:t>
            </a:r>
            <a:endParaRPr lang="hr-HR" dirty="0" smtClean="0"/>
          </a:p>
          <a:p>
            <a:r>
              <a:rPr lang="hr-HR" dirty="0" smtClean="0"/>
              <a:t>nema interakcije među učenicima</a:t>
            </a:r>
          </a:p>
        </p:txBody>
      </p:sp>
      <p:pic>
        <p:nvPicPr>
          <p:cNvPr id="1026" name="Picture 2" descr="C:\Users\Petra\AppData\Local\Microsoft\Windows\Temporary Internet Files\Content.IE5\D9JMCCNK\MC9004359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09120"/>
            <a:ext cx="1606550" cy="18415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2. INDIVIDUALNI I INDIVIDUALIZIRANI  </a:t>
            </a:r>
            <a:br>
              <a:rPr lang="hr-HR" sz="3600" b="1" dirty="0" smtClean="0"/>
            </a:br>
            <a:r>
              <a:rPr lang="hr-HR" sz="3600" b="1" dirty="0" smtClean="0"/>
              <a:t>                           OBLIK RADA </a:t>
            </a:r>
            <a:endParaRPr lang="hr-HR" sz="3600" b="1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INDIVIDUALNI </a:t>
            </a:r>
            <a:endParaRPr lang="hr-HR" dirty="0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half" idx="3"/>
          </p:nvPr>
        </p:nvSpPr>
        <p:spPr>
          <a:xfrm>
            <a:off x="4644008" y="1268760"/>
            <a:ext cx="4041775" cy="57606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INDIVIDUALIZIRANI 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7544" y="1916832"/>
            <a:ext cx="4040188" cy="2880320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</a:rPr>
              <a:t>samostalni, pojedinačni rad učenika bez razmjene informacija među učenicima 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učenik samostalno obavlja određeni zadatak</a:t>
            </a:r>
          </a:p>
          <a:p>
            <a:r>
              <a:rPr lang="vi-VN" dirty="0" smtClean="0">
                <a:latin typeface="Calibri" pitchFamily="34" charset="0"/>
              </a:rPr>
              <a:t>omogućava, ali ne osigurava prilagođavanje nastave i učenja svakom učeniku</a:t>
            </a:r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498975" cy="4608512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latin typeface="Calibri" pitchFamily="34" charset="0"/>
              </a:rPr>
              <a:t>rad koji je prilagođen svakom pojedinom učeniku</a:t>
            </a:r>
          </a:p>
          <a:p>
            <a:r>
              <a:rPr lang="hr-HR" dirty="0" smtClean="0">
                <a:latin typeface="Calibri" pitchFamily="34" charset="0"/>
              </a:rPr>
              <a:t>z</a:t>
            </a:r>
            <a:r>
              <a:rPr lang="vi-VN" dirty="0" smtClean="0">
                <a:latin typeface="Calibri" pitchFamily="34" charset="0"/>
              </a:rPr>
              <a:t>ahtjevi za </a:t>
            </a:r>
            <a:r>
              <a:rPr lang="hr-HR" dirty="0" smtClean="0">
                <a:latin typeface="Calibri" pitchFamily="34" charset="0"/>
              </a:rPr>
              <a:t>tim</a:t>
            </a:r>
            <a:r>
              <a:rPr lang="vi-VN" dirty="0" smtClean="0">
                <a:latin typeface="Calibri" pitchFamily="34" charset="0"/>
              </a:rPr>
              <a:t> radom proizlaze iz razlika koje postoje među učenicima iste dobi i istog razreda</a:t>
            </a:r>
          </a:p>
          <a:p>
            <a:r>
              <a:rPr lang="hr-HR" dirty="0" smtClean="0">
                <a:latin typeface="Calibri" pitchFamily="34" charset="0"/>
              </a:rPr>
              <a:t>o</a:t>
            </a:r>
            <a:r>
              <a:rPr lang="vi-VN" dirty="0" smtClean="0">
                <a:latin typeface="Calibri" pitchFamily="34" charset="0"/>
              </a:rPr>
              <a:t>rijentacija nastave i učenja na stvarne ličnosti učenika</a:t>
            </a:r>
          </a:p>
          <a:p>
            <a:pPr>
              <a:buNone/>
            </a:pPr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r>
              <a:rPr lang="hr-HR" b="1" dirty="0" smtClean="0">
                <a:latin typeface="Calibri" pitchFamily="34" charset="0"/>
              </a:rPr>
              <a:t>ASPEKTI INDIVIDUALIZACIJE:</a:t>
            </a:r>
            <a:r>
              <a:rPr lang="vi-VN" b="1" dirty="0" smtClean="0">
                <a:latin typeface="Calibri" pitchFamily="34" charset="0"/>
              </a:rPr>
              <a:t> </a:t>
            </a:r>
            <a:endParaRPr lang="hr-HR" b="1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vi-VN" dirty="0" smtClean="0">
                <a:latin typeface="Calibri" pitchFamily="34" charset="0"/>
              </a:rPr>
              <a:t>sadržajna  (tematska), </a:t>
            </a:r>
            <a:endParaRPr lang="hr-HR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vi-VN" dirty="0" smtClean="0">
                <a:latin typeface="Calibri" pitchFamily="34" charset="0"/>
              </a:rPr>
              <a:t>didaktičko-metodička,</a:t>
            </a:r>
            <a:endParaRPr lang="hr-HR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hr-HR" dirty="0" smtClean="0">
                <a:latin typeface="Calibri" pitchFamily="34" charset="0"/>
              </a:rPr>
              <a:t>individualizacija </a:t>
            </a:r>
            <a:r>
              <a:rPr lang="vi-VN" dirty="0" smtClean="0">
                <a:latin typeface="Calibri" pitchFamily="34" charset="0"/>
              </a:rPr>
              <a:t>medija i tehnologija </a:t>
            </a:r>
            <a:endParaRPr lang="hr-HR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vi-VN" dirty="0" smtClean="0">
                <a:latin typeface="Calibri" pitchFamily="34" charset="0"/>
              </a:rPr>
              <a:t>individualizacija prema dometu i tempu rada </a:t>
            </a:r>
          </a:p>
          <a:p>
            <a:endParaRPr lang="hr-HR" dirty="0">
              <a:latin typeface="Calibri" pitchFamily="34" charset="0"/>
            </a:endParaRPr>
          </a:p>
        </p:txBody>
      </p:sp>
      <p:pic>
        <p:nvPicPr>
          <p:cNvPr id="1028" name="Picture 4" descr="C:\Users\Petra\AppData\Local\Microsoft\Windows\Temporary Internet Files\Content.IE5\JXZX0Z9W\MP9004088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869160"/>
            <a:ext cx="2592288" cy="1733594"/>
          </a:xfrm>
          <a:prstGeom prst="round2DiagRect">
            <a:avLst>
              <a:gd name="adj1" fmla="val 16667"/>
              <a:gd name="adj2" fmla="val 2870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/>
              <a:t>3. PARTNERSKI OBLIK RADA</a:t>
            </a:r>
            <a:br>
              <a:rPr lang="pl-PL" sz="3600" b="1" dirty="0" smtClean="0"/>
            </a:br>
            <a:r>
              <a:rPr lang="pl-PL" sz="3600" b="1" dirty="0" smtClean="0"/>
              <a:t> (RAD U PARU)</a:t>
            </a:r>
            <a:endParaRPr lang="hr-HR" sz="3600" b="1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učenici razvijaju odgovornost za svoj uspjeh i postignuće, ali i postignuće drugog učenika</a:t>
            </a:r>
          </a:p>
          <a:p>
            <a:r>
              <a:rPr lang="hr-HR" dirty="0" smtClean="0"/>
              <a:t>jedan učenik može biti učenik s teškoćama</a:t>
            </a:r>
          </a:p>
          <a:p>
            <a:r>
              <a:rPr lang="hr-HR" dirty="0" smtClean="0"/>
              <a:t>potiče se suradnja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080" name="Picture 8" descr="C:\Users\Petra\AppData\Local\Microsoft\Windows\Temporary Internet Files\Content.IE5\3URF1WR8\MP90040904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0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4. GRUPNI OBLIK RADA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2089" y="1508552"/>
            <a:ext cx="8229600" cy="438912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libri" pitchFamily="34" charset="0"/>
              </a:rPr>
              <a:t>v</a:t>
            </a:r>
            <a:r>
              <a:rPr lang="vi-VN" dirty="0" smtClean="0">
                <a:latin typeface="Calibri" pitchFamily="34" charset="0"/>
              </a:rPr>
              <a:t>eće grupe učenika dijele se u manje</a:t>
            </a:r>
            <a:endParaRPr lang="hr-HR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vi-VN" dirty="0" smtClean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           </a:t>
            </a:r>
            <a:r>
              <a:rPr lang="vi-VN" dirty="0" smtClean="0">
                <a:latin typeface="Calibri" pitchFamily="34" charset="0"/>
              </a:rPr>
              <a:t>grupe u kojima uče i rješavaju</a:t>
            </a:r>
            <a:r>
              <a:rPr lang="hr-HR" dirty="0" smtClean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hr-HR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                               </a:t>
            </a:r>
            <a:r>
              <a:rPr lang="vi-VN" dirty="0" smtClean="0">
                <a:latin typeface="Calibri" pitchFamily="34" charset="0"/>
              </a:rPr>
              <a:t>određene zadatke</a:t>
            </a:r>
          </a:p>
          <a:p>
            <a:r>
              <a:rPr lang="hr-HR" dirty="0" smtClean="0">
                <a:latin typeface="Calibri" pitchFamily="34" charset="0"/>
              </a:rPr>
              <a:t>r</a:t>
            </a:r>
            <a:r>
              <a:rPr lang="vi-VN" dirty="0" smtClean="0">
                <a:latin typeface="Calibri" pitchFamily="34" charset="0"/>
              </a:rPr>
              <a:t>azvija se samostalnost i </a:t>
            </a:r>
            <a:endParaRPr lang="hr-HR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hr-HR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                    </a:t>
            </a:r>
            <a:r>
              <a:rPr lang="vi-VN" dirty="0" smtClean="0">
                <a:latin typeface="Calibri" pitchFamily="34" charset="0"/>
              </a:rPr>
              <a:t>kooperativnost među učenicima </a:t>
            </a:r>
          </a:p>
          <a:p>
            <a:r>
              <a:rPr lang="hr-HR" dirty="0" smtClean="0">
                <a:latin typeface="Calibri" pitchFamily="34" charset="0"/>
              </a:rPr>
              <a:t>o</a:t>
            </a:r>
            <a:r>
              <a:rPr lang="vi-VN" dirty="0" smtClean="0">
                <a:latin typeface="Calibri" pitchFamily="34" charset="0"/>
              </a:rPr>
              <a:t>sposobljavanje učenika za </a:t>
            </a:r>
            <a:r>
              <a:rPr lang="vi-VN" smtClean="0">
                <a:latin typeface="Calibri" pitchFamily="34" charset="0"/>
              </a:rPr>
              <a:t>složen vid </a:t>
            </a:r>
            <a:r>
              <a:rPr lang="vi-VN" dirty="0" smtClean="0">
                <a:latin typeface="Calibri" pitchFamily="34" charset="0"/>
              </a:rPr>
              <a:t>zajedničkih oblika rada u suvremenom društvu</a:t>
            </a:r>
          </a:p>
          <a:p>
            <a:r>
              <a:rPr lang="vi-VN" dirty="0" smtClean="0">
                <a:latin typeface="Calibri" pitchFamily="34" charset="0"/>
              </a:rPr>
              <a:t>stalne izmjene aktivnosti samostalnog i suradničkog rada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755576" y="544522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libri" pitchFamily="34" charset="0"/>
              </a:rPr>
              <a:t>Preduvjeti za grupni oblik rada </a:t>
            </a:r>
            <a:r>
              <a:rPr lang="hr-HR" sz="2400" b="1" dirty="0" smtClean="0">
                <a:latin typeface="Calibri" pitchFamily="34" charset="0"/>
              </a:rPr>
              <a:t>:</a:t>
            </a:r>
          </a:p>
          <a:p>
            <a:r>
              <a:rPr lang="hr-HR" sz="2400" dirty="0" smtClean="0">
                <a:latin typeface="Calibri" pitchFamily="34" charset="0"/>
              </a:rPr>
              <a:t>                  </a:t>
            </a:r>
            <a:r>
              <a:rPr lang="vi-VN" sz="2400" dirty="0" smtClean="0">
                <a:latin typeface="Calibri" pitchFamily="34" charset="0"/>
              </a:rPr>
              <a:t>sadržaj, izvori znanja, precizne upute, podjela </a:t>
            </a:r>
            <a:r>
              <a:rPr lang="hr-HR" sz="2400" dirty="0" smtClean="0">
                <a:latin typeface="Calibri" pitchFamily="34" charset="0"/>
              </a:rPr>
              <a:t>u</a:t>
            </a:r>
            <a:r>
              <a:rPr lang="vi-VN" sz="2400" dirty="0" smtClean="0">
                <a:latin typeface="Calibri" pitchFamily="34" charset="0"/>
              </a:rPr>
              <a:t>loga…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97" y="1268760"/>
            <a:ext cx="236306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hr-HR" dirty="0" smtClean="0"/>
              <a:t>Tradicionalne strukovne škole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Calibri" pitchFamily="34" charset="0"/>
              </a:rPr>
              <a:t>frontalni rad</a:t>
            </a:r>
          </a:p>
          <a:p>
            <a:r>
              <a:rPr lang="hr-HR" dirty="0" smtClean="0">
                <a:latin typeface="Calibri" pitchFamily="34" charset="0"/>
              </a:rPr>
              <a:t>zastarjela zanimanja</a:t>
            </a:r>
          </a:p>
          <a:p>
            <a:r>
              <a:rPr lang="hr-HR" dirty="0" smtClean="0">
                <a:latin typeface="Calibri" pitchFamily="34" charset="0"/>
              </a:rPr>
              <a:t>neopremljenost kabineta i školskih praktikuma</a:t>
            </a:r>
          </a:p>
          <a:p>
            <a:r>
              <a:rPr lang="hr-HR" dirty="0" smtClean="0">
                <a:latin typeface="Calibri" pitchFamily="34" charset="0"/>
              </a:rPr>
              <a:t>informatički nepismeni nastavnici</a:t>
            </a:r>
          </a:p>
          <a:p>
            <a:r>
              <a:rPr lang="hr-HR" dirty="0" smtClean="0">
                <a:latin typeface="Calibri" pitchFamily="34" charset="0"/>
              </a:rPr>
              <a:t>uporaba manjeg broja nastavnih metoda</a:t>
            </a:r>
          </a:p>
          <a:p>
            <a:r>
              <a:rPr lang="hr-HR" dirty="0" smtClean="0">
                <a:latin typeface="Calibri" pitchFamily="34" charset="0"/>
              </a:rPr>
              <a:t>nastava se temelji na uporabi udžbenika i zbirki zadataka, ploče i krede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9221" name="Picture 5" descr="C:\Users\Petra\AppData\Local\Microsoft\Windows\Temporary Internet Files\Content.IE5\3URF1WR8\MP90043948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789541"/>
            <a:ext cx="4038600" cy="269655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2704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5. TIMSKI OBLIK RADA - PROJEKTI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Calibri" pitchFamily="34" charset="0"/>
              </a:rPr>
              <a:t>k</a:t>
            </a:r>
            <a:r>
              <a:rPr lang="vi-VN" dirty="0" smtClean="0">
                <a:latin typeface="Calibri" pitchFamily="34" charset="0"/>
              </a:rPr>
              <a:t>arakteristična je </a:t>
            </a:r>
            <a:r>
              <a:rPr lang="vi-VN" b="1" dirty="0" smtClean="0">
                <a:latin typeface="Calibri" pitchFamily="34" charset="0"/>
              </a:rPr>
              <a:t>zajednička angažiranost nastavnika i učenika </a:t>
            </a:r>
            <a:r>
              <a:rPr lang="vi-VN" dirty="0" smtClean="0">
                <a:latin typeface="Calibri" pitchFamily="34" charset="0"/>
              </a:rPr>
              <a:t>u planiranju ciljeva i sadržaja učenja, provođenju i evaluaciji procesa učenja i njegovih rezultata; </a:t>
            </a:r>
          </a:p>
          <a:p>
            <a:r>
              <a:rPr lang="hr-HR" dirty="0" smtClean="0">
                <a:latin typeface="Calibri" pitchFamily="34" charset="0"/>
              </a:rPr>
              <a:t>i</a:t>
            </a:r>
            <a:r>
              <a:rPr lang="vi-VN" dirty="0" smtClean="0">
                <a:latin typeface="Calibri" pitchFamily="34" charset="0"/>
              </a:rPr>
              <a:t>znimno je važno da postoji </a:t>
            </a:r>
            <a:r>
              <a:rPr lang="vi-VN" b="1" dirty="0" smtClean="0">
                <a:latin typeface="Calibri" pitchFamily="34" charset="0"/>
              </a:rPr>
              <a:t>spremnost, znanje i sposobnost svakog člana tima da prema svojim mogućnostima i ulozi doprinese ostvarenju zajedničkog cilja </a:t>
            </a:r>
            <a:r>
              <a:rPr lang="vi-VN" dirty="0" smtClean="0">
                <a:latin typeface="Calibri" pitchFamily="34" charset="0"/>
              </a:rPr>
              <a:t>timskog rada</a:t>
            </a:r>
          </a:p>
        </p:txBody>
      </p:sp>
      <p:pic>
        <p:nvPicPr>
          <p:cNvPr id="4100" name="Picture 4" descr="C:\Users\Petra\AppData\Local\Microsoft\Windows\Temporary Internet Files\Content.IE5\D9JMCCNK\MP9004022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600400" cy="2399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395536" y="4365104"/>
            <a:ext cx="46805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700" dirty="0" smtClean="0">
                <a:latin typeface="Calibri" pitchFamily="34" charset="0"/>
              </a:rPr>
              <a:t>    č</a:t>
            </a:r>
            <a:r>
              <a:rPr lang="vi-VN" sz="2700" dirty="0" smtClean="0">
                <a:latin typeface="Calibri" pitchFamily="34" charset="0"/>
              </a:rPr>
              <a:t>lanovi tima mogu biti </a:t>
            </a:r>
            <a:r>
              <a:rPr lang="hr-HR" sz="2700" dirty="0" smtClean="0">
                <a:latin typeface="Calibri" pitchFamily="34" charset="0"/>
              </a:rPr>
              <a:t>  </a:t>
            </a:r>
            <a:r>
              <a:rPr lang="vi-VN" sz="2700" dirty="0" smtClean="0">
                <a:latin typeface="Calibri" pitchFamily="34" charset="0"/>
              </a:rPr>
              <a:t>ravnopravni ili u hijerarhijskom odnosu</a:t>
            </a:r>
          </a:p>
          <a:p>
            <a:pPr>
              <a:buFont typeface="Arial" pitchFamily="34" charset="0"/>
              <a:buChar char="•"/>
            </a:pPr>
            <a:r>
              <a:rPr lang="hr-HR" sz="2700" dirty="0" smtClean="0">
                <a:latin typeface="Calibri" pitchFamily="34" charset="0"/>
              </a:rPr>
              <a:t>   </a:t>
            </a:r>
            <a:r>
              <a:rPr lang="vi-VN" sz="2700" dirty="0" smtClean="0">
                <a:latin typeface="Calibri" pitchFamily="34" charset="0"/>
              </a:rPr>
              <a:t> zahtjeva fleksibilan raspored vremena</a:t>
            </a:r>
            <a:endParaRPr lang="hr-HR" sz="27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772400" cy="1362456"/>
          </a:xfrm>
        </p:spPr>
        <p:txBody>
          <a:bodyPr/>
          <a:lstStyle/>
          <a:p>
            <a:r>
              <a:rPr lang="hr-HR" sz="4800" dirty="0" smtClean="0"/>
              <a:t>PRIMJERI </a:t>
            </a:r>
            <a:br>
              <a:rPr lang="hr-HR" sz="4800" dirty="0" smtClean="0"/>
            </a:br>
            <a:r>
              <a:rPr lang="hr-HR" sz="4800" dirty="0" smtClean="0"/>
              <a:t>SUVREMENIH METODA: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9552" y="3356992"/>
            <a:ext cx="7772400" cy="150971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4000" dirty="0" smtClean="0"/>
              <a:t>Interaktivni kviz</a:t>
            </a:r>
          </a:p>
          <a:p>
            <a:pPr marL="457200" indent="-457200">
              <a:buAutoNum type="arabicPeriod"/>
            </a:pPr>
            <a:r>
              <a:rPr lang="hr-HR" sz="4000" dirty="0" smtClean="0"/>
              <a:t>Mentalne mape</a:t>
            </a:r>
            <a:endParaRPr lang="hr-H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INTERAKTIVNI KVIZ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pPr algn="r"/>
            <a:endParaRPr lang="hr-HR" dirty="0" smtClean="0"/>
          </a:p>
          <a:p>
            <a:pPr algn="r"/>
            <a:r>
              <a:rPr lang="hr-HR" dirty="0" smtClean="0"/>
              <a:t>Primjer izrađen u sklopu projekta INVET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36104"/>
          </a:xfrm>
        </p:spPr>
        <p:txBody>
          <a:bodyPr>
            <a:normAutofit/>
          </a:bodyPr>
          <a:lstStyle/>
          <a:p>
            <a:r>
              <a:rPr lang="hr-HR" dirty="0" smtClean="0"/>
              <a:t> Interaktivni kviz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izrađen je pomoću </a:t>
            </a:r>
            <a:r>
              <a:rPr lang="hr-HR" dirty="0" err="1" smtClean="0"/>
              <a:t>Adobe</a:t>
            </a:r>
            <a:r>
              <a:rPr lang="hr-HR" dirty="0" smtClean="0"/>
              <a:t> </a:t>
            </a:r>
            <a:r>
              <a:rPr lang="hr-HR" dirty="0" err="1" smtClean="0"/>
              <a:t>Presenter</a:t>
            </a:r>
            <a:r>
              <a:rPr lang="hr-HR" dirty="0" smtClean="0"/>
              <a:t> – 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prvi dio je </a:t>
            </a:r>
            <a:r>
              <a:rPr lang="hr-HR" b="1" dirty="0" smtClean="0"/>
              <a:t>PP prezentacija </a:t>
            </a:r>
            <a:r>
              <a:rPr lang="hr-HR" dirty="0" smtClean="0"/>
              <a:t>koja sadržava određene nastavne sadržaje  u svrhu ponavljanja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drugi dio je </a:t>
            </a:r>
            <a:r>
              <a:rPr lang="hr-HR" b="1" dirty="0" smtClean="0"/>
              <a:t>interaktivni kviz </a:t>
            </a:r>
            <a:r>
              <a:rPr lang="hr-HR" dirty="0" smtClean="0"/>
              <a:t>u kojem se nalaze različiti tipovi zadataka o nastavnim sadržajima prikazanima u prezentaciji u prvom dijelu</a:t>
            </a:r>
          </a:p>
          <a:p>
            <a:pPr marL="514350" indent="-514350">
              <a:buNone/>
            </a:pPr>
            <a:endParaRPr lang="hr-HR" dirty="0" smtClean="0"/>
          </a:p>
          <a:p>
            <a:r>
              <a:rPr lang="hr-HR" dirty="0" smtClean="0"/>
              <a:t>na kraju kviza dobiva se povratna informacija o uspješnosti rješavanja kviza, te o točnim odgovorima na pogrešno riješene zadatke</a:t>
            </a:r>
          </a:p>
          <a:p>
            <a:r>
              <a:rPr lang="hr-HR" dirty="0" smtClean="0">
                <a:hlinkClick r:id="rId2" action="ppaction://hlinkfile"/>
              </a:rPr>
              <a:t>kviz </a:t>
            </a:r>
            <a:r>
              <a:rPr lang="hr-HR" dirty="0" err="1" smtClean="0">
                <a:hlinkClick r:id="rId2" action="ppaction://hlinkfile"/>
              </a:rPr>
              <a:t>pekarstvo.pdf</a:t>
            </a:r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 interaktivnog kviza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za različite oblike rada </a:t>
            </a:r>
          </a:p>
          <a:p>
            <a:pPr>
              <a:buNone/>
            </a:pPr>
            <a:r>
              <a:rPr lang="hr-HR" dirty="0" smtClean="0"/>
              <a:t>(individualni, individualizirani, grupni, frontalni)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za ponavljanje</a:t>
            </a:r>
          </a:p>
          <a:p>
            <a:r>
              <a:rPr lang="hr-HR" dirty="0" smtClean="0"/>
              <a:t>za provjeru znanja</a:t>
            </a:r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Odlično prihvaćen sa strane učenika!</a:t>
            </a:r>
          </a:p>
          <a:p>
            <a:endParaRPr lang="hr-HR" dirty="0"/>
          </a:p>
        </p:txBody>
      </p:sp>
      <p:pic>
        <p:nvPicPr>
          <p:cNvPr id="2050" name="Picture 2" descr="C:\Users\Petra\AppData\Local\Microsoft\Windows\Temporary Internet Files\Content.IE5\P7A6NTU3\MC9004244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429000"/>
            <a:ext cx="1974850" cy="16986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MENTALNE </a:t>
            </a:r>
            <a:r>
              <a:rPr lang="hr-HR" dirty="0"/>
              <a:t>MAPE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3356992"/>
            <a:ext cx="7196336" cy="720080"/>
          </a:xfrm>
        </p:spPr>
        <p:txBody>
          <a:bodyPr lIns="0" rIns="18288"/>
          <a:lstStyle/>
          <a:p>
            <a:pPr algn="r">
              <a:lnSpc>
                <a:spcPct val="90000"/>
              </a:lnSpc>
            </a:pPr>
            <a:r>
              <a:rPr lang="hr-HR" sz="2800" dirty="0"/>
              <a:t>Uporaba u nastavi tehnologije zanimanja </a:t>
            </a:r>
          </a:p>
          <a:p>
            <a:pPr algn="r">
              <a:lnSpc>
                <a:spcPct val="90000"/>
              </a:lnSpc>
            </a:pPr>
            <a:endParaRPr lang="hr-HR" sz="2800" dirty="0"/>
          </a:p>
          <a:p>
            <a:pPr algn="r">
              <a:lnSpc>
                <a:spcPct val="90000"/>
              </a:lnSpc>
            </a:pP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/>
          <a:lstStyle/>
          <a:p>
            <a:r>
              <a:rPr lang="hr-HR" b="1" dirty="0"/>
              <a:t>Što su mentalne mape?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hr-HR" sz="3000" dirty="0"/>
          </a:p>
          <a:p>
            <a:r>
              <a:rPr lang="hr-HR" sz="3000" dirty="0"/>
              <a:t>kognitivne, umne mape; karte misli</a:t>
            </a:r>
          </a:p>
          <a:p>
            <a:pPr>
              <a:buFont typeface="Wingdings" pitchFamily="2" charset="2"/>
              <a:buNone/>
            </a:pPr>
            <a:endParaRPr lang="hr-HR" sz="3000" dirty="0"/>
          </a:p>
          <a:p>
            <a:r>
              <a:rPr lang="hr-HR" sz="3000" dirty="0"/>
              <a:t>kreativna </a:t>
            </a:r>
            <a:r>
              <a:rPr lang="hr-HR" sz="3000" dirty="0" smtClean="0"/>
              <a:t>metoda </a:t>
            </a:r>
            <a:r>
              <a:rPr lang="hr-HR" sz="3000" dirty="0"/>
              <a:t>rada koja stavlja tekstove i misli u preglednu formu</a:t>
            </a:r>
          </a:p>
          <a:p>
            <a:pPr>
              <a:buFont typeface="Wingdings" pitchFamily="2" charset="2"/>
              <a:buNone/>
            </a:pPr>
            <a:endParaRPr lang="hr-HR" sz="3000" dirty="0"/>
          </a:p>
          <a:p>
            <a:r>
              <a:rPr lang="hr-HR" sz="3000" dirty="0"/>
              <a:t>služe boljoj organizaciji nastavnih sadržaja i samostalnom učenju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196752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3300" dirty="0"/>
              <a:t>“Novi način učenja i ponavljanja</a:t>
            </a:r>
          </a:p>
          <a:p>
            <a:pPr>
              <a:buFont typeface="Wingdings" pitchFamily="2" charset="2"/>
              <a:buNone/>
            </a:pPr>
            <a:r>
              <a:rPr lang="hr-HR" sz="3300" dirty="0"/>
              <a:t>                          koji je brz i koji       </a:t>
            </a:r>
          </a:p>
          <a:p>
            <a:pPr>
              <a:buFont typeface="Wingdings" pitchFamily="2" charset="2"/>
              <a:buNone/>
            </a:pPr>
            <a:r>
              <a:rPr lang="hr-HR" sz="3300" dirty="0"/>
              <a:t>                                    djeluje.”</a:t>
            </a:r>
          </a:p>
          <a:p>
            <a:pPr>
              <a:buFont typeface="Wingdings" pitchFamily="2" charset="2"/>
              <a:buNone/>
            </a:pPr>
            <a:endParaRPr lang="hr-HR" sz="3300" dirty="0"/>
          </a:p>
          <a:p>
            <a:pPr>
              <a:buFont typeface="Wingdings" pitchFamily="2" charset="2"/>
              <a:buNone/>
            </a:pPr>
            <a:r>
              <a:rPr lang="hr-HR" sz="3300" dirty="0"/>
              <a:t>						  </a:t>
            </a:r>
            <a:r>
              <a:rPr lang="hr-HR" sz="3300" dirty="0" err="1"/>
              <a:t>Tony</a:t>
            </a:r>
            <a:r>
              <a:rPr lang="hr-HR" sz="3300" dirty="0"/>
              <a:t> </a:t>
            </a:r>
            <a:r>
              <a:rPr lang="hr-HR" sz="3300" dirty="0" err="1"/>
              <a:t>Buzan</a:t>
            </a:r>
            <a:r>
              <a:rPr lang="hr-HR" sz="3300" dirty="0"/>
              <a:t>, </a:t>
            </a:r>
          </a:p>
          <a:p>
            <a:pPr>
              <a:buFont typeface="Wingdings" pitchFamily="2" charset="2"/>
              <a:buNone/>
            </a:pPr>
            <a:r>
              <a:rPr lang="hr-HR" sz="3300" dirty="0"/>
              <a:t>                              </a:t>
            </a:r>
            <a:r>
              <a:rPr lang="hr-HR" sz="3300" dirty="0" smtClean="0"/>
              <a:t>              </a:t>
            </a:r>
            <a:r>
              <a:rPr lang="hr-HR" sz="2000" dirty="0" smtClean="0"/>
              <a:t>izumitelj </a:t>
            </a:r>
            <a:r>
              <a:rPr lang="hr-HR" sz="2000" dirty="0"/>
              <a:t>mentalnih mapa</a:t>
            </a:r>
          </a:p>
        </p:txBody>
      </p:sp>
      <p:pic>
        <p:nvPicPr>
          <p:cNvPr id="9220" name="Picture 4" descr="MC90043265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6449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39825"/>
          </a:xfrm>
        </p:spPr>
        <p:txBody>
          <a:bodyPr lIns="0" rIns="0" bIns="0"/>
          <a:lstStyle/>
          <a:p>
            <a:r>
              <a:rPr lang="hr-HR" sz="3800" b="1"/>
              <a:t>Zašto poticati izradu mentalnih mapa?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hr-HR" dirty="0"/>
          </a:p>
          <a:p>
            <a:r>
              <a:rPr lang="hr-HR" sz="3000" dirty="0"/>
              <a:t>mozak misli u bojama i slikama</a:t>
            </a:r>
          </a:p>
          <a:p>
            <a:endParaRPr lang="hr-HR" sz="3000" dirty="0"/>
          </a:p>
          <a:p>
            <a:r>
              <a:rPr lang="hr-HR" sz="3000" dirty="0"/>
              <a:t>kad zamišljamo određeni pojam </a:t>
            </a:r>
            <a:r>
              <a:rPr lang="hr-HR" sz="3000" dirty="0" err="1"/>
              <a:t>npr</a:t>
            </a:r>
            <a:r>
              <a:rPr lang="hr-HR" sz="3000" dirty="0"/>
              <a:t>. kuću, zamišljamo </a:t>
            </a:r>
            <a:r>
              <a:rPr lang="hr-HR" sz="3000" i="1" dirty="0"/>
              <a:t>sliku</a:t>
            </a:r>
            <a:r>
              <a:rPr lang="hr-HR" sz="3000" dirty="0"/>
              <a:t> neke kuće u bojama, </a:t>
            </a:r>
          </a:p>
          <a:p>
            <a:pPr>
              <a:buFont typeface="Wingdings" pitchFamily="2" charset="2"/>
              <a:buNone/>
            </a:pPr>
            <a:r>
              <a:rPr lang="hr-HR" sz="3000" dirty="0"/>
              <a:t>   a ne </a:t>
            </a:r>
            <a:r>
              <a:rPr lang="hr-HR" sz="3000" i="1" dirty="0"/>
              <a:t>riječ</a:t>
            </a:r>
            <a:r>
              <a:rPr lang="hr-HR" sz="3000" dirty="0"/>
              <a:t> zapisanu na papiru</a:t>
            </a:r>
          </a:p>
        </p:txBody>
      </p:sp>
      <p:pic>
        <p:nvPicPr>
          <p:cNvPr id="10244" name="Picture 4" descr="MC90015124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724400"/>
            <a:ext cx="2260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0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/>
          <a:lstStyle/>
          <a:p>
            <a:r>
              <a:rPr lang="hr-HR" sz="3800" b="1"/>
              <a:t>Prednosti korištenja mentalne mape: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hr-HR" dirty="0"/>
          </a:p>
          <a:p>
            <a:r>
              <a:rPr lang="hr-HR" sz="3000" dirty="0"/>
              <a:t>potiče učenika na aktivnost </a:t>
            </a:r>
          </a:p>
          <a:p>
            <a:r>
              <a:rPr lang="hr-HR" sz="3000" dirty="0"/>
              <a:t>individualizira i olakšava proces učenja </a:t>
            </a:r>
          </a:p>
          <a:p>
            <a:r>
              <a:rPr lang="hr-HR" sz="3000" dirty="0"/>
              <a:t>predstavlja slikoviti prikaz teoretskih sadržaja </a:t>
            </a:r>
          </a:p>
          <a:p>
            <a:r>
              <a:rPr lang="hr-HR" sz="3000" dirty="0"/>
              <a:t>omogućuje asocijativno mišljenje što odgovara umreženoj strukturi mozga</a:t>
            </a:r>
          </a:p>
          <a:p>
            <a:r>
              <a:rPr lang="hr-HR" sz="3000" dirty="0"/>
              <a:t>rad u školi čini zabavnijim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7" name="Picture 3" descr="C:\Users\Petra\AppData\Local\Microsoft\Windows\Temporary Internet Files\Content.IE5\D9JMCCNK\MC9004419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941168"/>
            <a:ext cx="2232025" cy="12223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0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r-HR" dirty="0" smtClean="0"/>
              <a:t>Suvremena strukovna škola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razvija se u skladu sa zahtjevima gospodarstva i tržišta rada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implementira suvremene i inovativne nastavne sadržaje, metode i oblike rada u nastavi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ima kvalitetnu organizaciju prakse u školskim radionicama i izvan škole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kompetentni nastavnici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surađuje sa širom zajednicom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integrira učenike s teškoćama u razvoju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8244408" y="6065263"/>
            <a:ext cx="899592" cy="7927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635375" y="2924175"/>
            <a:ext cx="1944688" cy="5191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sz="2800" b="1" dirty="0">
                <a:cs typeface="Arial" charset="0"/>
              </a:rPr>
              <a:t>SIROVINE</a:t>
            </a:r>
          </a:p>
        </p:txBody>
      </p:sp>
      <p:sp>
        <p:nvSpPr>
          <p:cNvPr id="15363" name="Text Box 13"/>
          <p:cNvSpPr txBox="1">
            <a:spLocks noChangeArrowheads="1"/>
          </p:cNvSpPr>
          <p:nvPr/>
        </p:nvSpPr>
        <p:spPr bwMode="auto">
          <a:xfrm rot="1660006">
            <a:off x="2173288" y="2070100"/>
            <a:ext cx="1217612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r-HR" sz="2400" u="sng" dirty="0">
                <a:solidFill>
                  <a:srgbClr val="008000"/>
                </a:solidFill>
                <a:cs typeface="Arial" charset="0"/>
              </a:rPr>
              <a:t>BILJNE</a:t>
            </a: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 rot="-1078149">
            <a:off x="5538788" y="2220913"/>
            <a:ext cx="21463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r-HR" sz="2400" u="sng" dirty="0">
                <a:solidFill>
                  <a:srgbClr val="CC3300"/>
                </a:solidFill>
                <a:cs typeface="Arial" charset="0"/>
              </a:rPr>
              <a:t>ŽIVOTINJSKE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 rot="2201304">
            <a:off x="4946650" y="4041775"/>
            <a:ext cx="196373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400" u="sng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MINERALNE</a:t>
            </a:r>
          </a:p>
        </p:txBody>
      </p:sp>
      <p:sp>
        <p:nvSpPr>
          <p:cNvPr id="15366" name="Freeform 17"/>
          <p:cNvSpPr>
            <a:spLocks/>
          </p:cNvSpPr>
          <p:nvPr/>
        </p:nvSpPr>
        <p:spPr bwMode="auto">
          <a:xfrm>
            <a:off x="1619250" y="2205038"/>
            <a:ext cx="1885950" cy="857250"/>
          </a:xfrm>
          <a:custGeom>
            <a:avLst/>
            <a:gdLst>
              <a:gd name="T0" fmla="*/ 0 w 1188"/>
              <a:gd name="T1" fmla="*/ 28575 h 540"/>
              <a:gd name="T2" fmla="*/ 361950 w 1188"/>
              <a:gd name="T3" fmla="*/ 44450 h 540"/>
              <a:gd name="T4" fmla="*/ 508000 w 1188"/>
              <a:gd name="T5" fmla="*/ 160337 h 540"/>
              <a:gd name="T6" fmla="*/ 638175 w 1188"/>
              <a:gd name="T7" fmla="*/ 333375 h 540"/>
              <a:gd name="T8" fmla="*/ 782637 w 1188"/>
              <a:gd name="T9" fmla="*/ 377825 h 540"/>
              <a:gd name="T10" fmla="*/ 884238 w 1188"/>
              <a:gd name="T11" fmla="*/ 420688 h 540"/>
              <a:gd name="T12" fmla="*/ 1262062 w 1188"/>
              <a:gd name="T13" fmla="*/ 406400 h 540"/>
              <a:gd name="T14" fmla="*/ 1363662 w 1188"/>
              <a:gd name="T15" fmla="*/ 508000 h 540"/>
              <a:gd name="T16" fmla="*/ 1408112 w 1188"/>
              <a:gd name="T17" fmla="*/ 595312 h 540"/>
              <a:gd name="T18" fmla="*/ 1509712 w 1188"/>
              <a:gd name="T19" fmla="*/ 638175 h 540"/>
              <a:gd name="T20" fmla="*/ 1828800 w 1188"/>
              <a:gd name="T21" fmla="*/ 725487 h 540"/>
              <a:gd name="T22" fmla="*/ 1885950 w 1188"/>
              <a:gd name="T23" fmla="*/ 857250 h 5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88"/>
              <a:gd name="T37" fmla="*/ 0 h 540"/>
              <a:gd name="T38" fmla="*/ 1188 w 1188"/>
              <a:gd name="T39" fmla="*/ 540 h 5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88" h="540">
                <a:moveTo>
                  <a:pt x="0" y="18"/>
                </a:moveTo>
                <a:cubicBezTo>
                  <a:pt x="77" y="10"/>
                  <a:pt x="153" y="0"/>
                  <a:pt x="228" y="28"/>
                </a:cubicBezTo>
                <a:cubicBezTo>
                  <a:pt x="257" y="55"/>
                  <a:pt x="292" y="73"/>
                  <a:pt x="320" y="101"/>
                </a:cubicBezTo>
                <a:cubicBezTo>
                  <a:pt x="332" y="137"/>
                  <a:pt x="363" y="200"/>
                  <a:pt x="402" y="210"/>
                </a:cubicBezTo>
                <a:cubicBezTo>
                  <a:pt x="426" y="216"/>
                  <a:pt x="474" y="229"/>
                  <a:pt x="493" y="238"/>
                </a:cubicBezTo>
                <a:cubicBezTo>
                  <a:pt x="539" y="260"/>
                  <a:pt x="517" y="252"/>
                  <a:pt x="557" y="265"/>
                </a:cubicBezTo>
                <a:cubicBezTo>
                  <a:pt x="653" y="256"/>
                  <a:pt x="699" y="247"/>
                  <a:pt x="795" y="256"/>
                </a:cubicBezTo>
                <a:cubicBezTo>
                  <a:pt x="835" y="281"/>
                  <a:pt x="820" y="294"/>
                  <a:pt x="859" y="320"/>
                </a:cubicBezTo>
                <a:cubicBezTo>
                  <a:pt x="870" y="337"/>
                  <a:pt x="872" y="361"/>
                  <a:pt x="887" y="375"/>
                </a:cubicBezTo>
                <a:cubicBezTo>
                  <a:pt x="904" y="391"/>
                  <a:pt x="931" y="390"/>
                  <a:pt x="951" y="402"/>
                </a:cubicBezTo>
                <a:cubicBezTo>
                  <a:pt x="1022" y="443"/>
                  <a:pt x="1070" y="449"/>
                  <a:pt x="1152" y="457"/>
                </a:cubicBezTo>
                <a:cubicBezTo>
                  <a:pt x="1174" y="480"/>
                  <a:pt x="1188" y="507"/>
                  <a:pt x="1188" y="54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67" name="Freeform 18"/>
          <p:cNvSpPr>
            <a:spLocks/>
          </p:cNvSpPr>
          <p:nvPr/>
        </p:nvSpPr>
        <p:spPr bwMode="auto">
          <a:xfrm>
            <a:off x="5580063" y="2349500"/>
            <a:ext cx="2076450" cy="815975"/>
          </a:xfrm>
          <a:custGeom>
            <a:avLst/>
            <a:gdLst>
              <a:gd name="T0" fmla="*/ 0 w 1308"/>
              <a:gd name="T1" fmla="*/ 782637 h 514"/>
              <a:gd name="T2" fmla="*/ 15875 w 1308"/>
              <a:gd name="T3" fmla="*/ 739775 h 514"/>
              <a:gd name="T4" fmla="*/ 233363 w 1308"/>
              <a:gd name="T5" fmla="*/ 681037 h 514"/>
              <a:gd name="T6" fmla="*/ 377825 w 1308"/>
              <a:gd name="T7" fmla="*/ 696912 h 514"/>
              <a:gd name="T8" fmla="*/ 465138 w 1308"/>
              <a:gd name="T9" fmla="*/ 725487 h 514"/>
              <a:gd name="T10" fmla="*/ 508000 w 1308"/>
              <a:gd name="T11" fmla="*/ 739775 h 514"/>
              <a:gd name="T12" fmla="*/ 769937 w 1308"/>
              <a:gd name="T13" fmla="*/ 768350 h 514"/>
              <a:gd name="T14" fmla="*/ 812800 w 1308"/>
              <a:gd name="T15" fmla="*/ 754062 h 514"/>
              <a:gd name="T16" fmla="*/ 828675 w 1308"/>
              <a:gd name="T17" fmla="*/ 711200 h 514"/>
              <a:gd name="T18" fmla="*/ 914400 w 1308"/>
              <a:gd name="T19" fmla="*/ 463550 h 514"/>
              <a:gd name="T20" fmla="*/ 1133475 w 1308"/>
              <a:gd name="T21" fmla="*/ 333375 h 514"/>
              <a:gd name="T22" fmla="*/ 1481137 w 1308"/>
              <a:gd name="T23" fmla="*/ 376237 h 514"/>
              <a:gd name="T24" fmla="*/ 1757363 w 1308"/>
              <a:gd name="T25" fmla="*/ 406400 h 514"/>
              <a:gd name="T26" fmla="*/ 1887538 w 1308"/>
              <a:gd name="T27" fmla="*/ 333375 h 514"/>
              <a:gd name="T28" fmla="*/ 1946275 w 1308"/>
              <a:gd name="T29" fmla="*/ 260350 h 514"/>
              <a:gd name="T30" fmla="*/ 2003425 w 1308"/>
              <a:gd name="T31" fmla="*/ 42862 h 514"/>
              <a:gd name="T32" fmla="*/ 2076450 w 1308"/>
              <a:gd name="T33" fmla="*/ 0 h 5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8"/>
              <a:gd name="T52" fmla="*/ 0 h 514"/>
              <a:gd name="T53" fmla="*/ 1308 w 1308"/>
              <a:gd name="T54" fmla="*/ 514 h 5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8" h="514">
                <a:moveTo>
                  <a:pt x="0" y="493"/>
                </a:moveTo>
                <a:cubicBezTo>
                  <a:pt x="3" y="484"/>
                  <a:pt x="2" y="471"/>
                  <a:pt x="10" y="466"/>
                </a:cubicBezTo>
                <a:cubicBezTo>
                  <a:pt x="33" y="453"/>
                  <a:pt x="116" y="437"/>
                  <a:pt x="147" y="429"/>
                </a:cubicBezTo>
                <a:cubicBezTo>
                  <a:pt x="177" y="432"/>
                  <a:pt x="208" y="433"/>
                  <a:pt x="238" y="439"/>
                </a:cubicBezTo>
                <a:cubicBezTo>
                  <a:pt x="257" y="443"/>
                  <a:pt x="275" y="451"/>
                  <a:pt x="293" y="457"/>
                </a:cubicBezTo>
                <a:cubicBezTo>
                  <a:pt x="302" y="460"/>
                  <a:pt x="320" y="466"/>
                  <a:pt x="320" y="466"/>
                </a:cubicBezTo>
                <a:cubicBezTo>
                  <a:pt x="370" y="514"/>
                  <a:pt x="407" y="490"/>
                  <a:pt x="485" y="484"/>
                </a:cubicBezTo>
                <a:cubicBezTo>
                  <a:pt x="494" y="481"/>
                  <a:pt x="505" y="482"/>
                  <a:pt x="512" y="475"/>
                </a:cubicBezTo>
                <a:cubicBezTo>
                  <a:pt x="519" y="468"/>
                  <a:pt x="518" y="457"/>
                  <a:pt x="522" y="448"/>
                </a:cubicBezTo>
                <a:cubicBezTo>
                  <a:pt x="544" y="397"/>
                  <a:pt x="559" y="345"/>
                  <a:pt x="576" y="292"/>
                </a:cubicBezTo>
                <a:cubicBezTo>
                  <a:pt x="589" y="252"/>
                  <a:pt x="677" y="219"/>
                  <a:pt x="714" y="210"/>
                </a:cubicBezTo>
                <a:cubicBezTo>
                  <a:pt x="817" y="216"/>
                  <a:pt x="849" y="221"/>
                  <a:pt x="933" y="237"/>
                </a:cubicBezTo>
                <a:cubicBezTo>
                  <a:pt x="982" y="288"/>
                  <a:pt x="1031" y="261"/>
                  <a:pt x="1107" y="256"/>
                </a:cubicBezTo>
                <a:cubicBezTo>
                  <a:pt x="1170" y="214"/>
                  <a:pt x="1141" y="226"/>
                  <a:pt x="1189" y="210"/>
                </a:cubicBezTo>
                <a:cubicBezTo>
                  <a:pt x="1200" y="194"/>
                  <a:pt x="1219" y="182"/>
                  <a:pt x="1226" y="164"/>
                </a:cubicBezTo>
                <a:cubicBezTo>
                  <a:pt x="1237" y="136"/>
                  <a:pt x="1238" y="56"/>
                  <a:pt x="1262" y="27"/>
                </a:cubicBezTo>
                <a:cubicBezTo>
                  <a:pt x="1268" y="19"/>
                  <a:pt x="1297" y="6"/>
                  <a:pt x="13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68" name="Freeform 19"/>
          <p:cNvSpPr>
            <a:spLocks/>
          </p:cNvSpPr>
          <p:nvPr/>
        </p:nvSpPr>
        <p:spPr bwMode="auto">
          <a:xfrm>
            <a:off x="4427538" y="3716338"/>
            <a:ext cx="2147887" cy="1349375"/>
          </a:xfrm>
          <a:custGeom>
            <a:avLst/>
            <a:gdLst>
              <a:gd name="T0" fmla="*/ 0 w 1353"/>
              <a:gd name="T1" fmla="*/ 0 h 850"/>
              <a:gd name="T2" fmla="*/ 130175 w 1353"/>
              <a:gd name="T3" fmla="*/ 73025 h 850"/>
              <a:gd name="T4" fmla="*/ 217487 w 1353"/>
              <a:gd name="T5" fmla="*/ 188912 h 850"/>
              <a:gd name="T6" fmla="*/ 260350 w 1353"/>
              <a:gd name="T7" fmla="*/ 276225 h 850"/>
              <a:gd name="T8" fmla="*/ 449262 w 1353"/>
              <a:gd name="T9" fmla="*/ 434975 h 850"/>
              <a:gd name="T10" fmla="*/ 900112 w 1353"/>
              <a:gd name="T11" fmla="*/ 450850 h 850"/>
              <a:gd name="T12" fmla="*/ 1001712 w 1353"/>
              <a:gd name="T13" fmla="*/ 552450 h 850"/>
              <a:gd name="T14" fmla="*/ 1044575 w 1353"/>
              <a:gd name="T15" fmla="*/ 638175 h 850"/>
              <a:gd name="T16" fmla="*/ 1189037 w 1353"/>
              <a:gd name="T17" fmla="*/ 841375 h 850"/>
              <a:gd name="T18" fmla="*/ 1712912 w 1353"/>
              <a:gd name="T19" fmla="*/ 958850 h 850"/>
              <a:gd name="T20" fmla="*/ 1798637 w 1353"/>
              <a:gd name="T21" fmla="*/ 1060450 h 850"/>
              <a:gd name="T22" fmla="*/ 1814512 w 1353"/>
              <a:gd name="T23" fmla="*/ 1103313 h 850"/>
              <a:gd name="T24" fmla="*/ 1857375 w 1353"/>
              <a:gd name="T25" fmla="*/ 1131888 h 850"/>
              <a:gd name="T26" fmla="*/ 1885950 w 1353"/>
              <a:gd name="T27" fmla="*/ 1219200 h 850"/>
              <a:gd name="T28" fmla="*/ 2001837 w 1353"/>
              <a:gd name="T29" fmla="*/ 1292225 h 850"/>
              <a:gd name="T30" fmla="*/ 2133600 w 1353"/>
              <a:gd name="T31" fmla="*/ 1306513 h 850"/>
              <a:gd name="T32" fmla="*/ 2147887 w 1353"/>
              <a:gd name="T33" fmla="*/ 1263650 h 8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3"/>
              <a:gd name="T52" fmla="*/ 0 h 850"/>
              <a:gd name="T53" fmla="*/ 1353 w 1353"/>
              <a:gd name="T54" fmla="*/ 850 h 8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3" h="850">
                <a:moveTo>
                  <a:pt x="0" y="0"/>
                </a:moveTo>
                <a:cubicBezTo>
                  <a:pt x="39" y="10"/>
                  <a:pt x="49" y="24"/>
                  <a:pt x="82" y="46"/>
                </a:cubicBezTo>
                <a:cubicBezTo>
                  <a:pt x="99" y="71"/>
                  <a:pt x="123" y="92"/>
                  <a:pt x="137" y="119"/>
                </a:cubicBezTo>
                <a:cubicBezTo>
                  <a:pt x="155" y="155"/>
                  <a:pt x="134" y="140"/>
                  <a:pt x="164" y="174"/>
                </a:cubicBezTo>
                <a:cubicBezTo>
                  <a:pt x="198" y="213"/>
                  <a:pt x="240" y="246"/>
                  <a:pt x="283" y="274"/>
                </a:cubicBezTo>
                <a:cubicBezTo>
                  <a:pt x="377" y="266"/>
                  <a:pt x="476" y="252"/>
                  <a:pt x="567" y="284"/>
                </a:cubicBezTo>
                <a:cubicBezTo>
                  <a:pt x="586" y="312"/>
                  <a:pt x="608" y="325"/>
                  <a:pt x="631" y="348"/>
                </a:cubicBezTo>
                <a:cubicBezTo>
                  <a:pt x="655" y="419"/>
                  <a:pt x="622" y="328"/>
                  <a:pt x="658" y="402"/>
                </a:cubicBezTo>
                <a:cubicBezTo>
                  <a:pt x="686" y="460"/>
                  <a:pt x="692" y="492"/>
                  <a:pt x="749" y="530"/>
                </a:cubicBezTo>
                <a:cubicBezTo>
                  <a:pt x="835" y="657"/>
                  <a:pt x="853" y="596"/>
                  <a:pt x="1079" y="604"/>
                </a:cubicBezTo>
                <a:cubicBezTo>
                  <a:pt x="1115" y="628"/>
                  <a:pt x="1106" y="639"/>
                  <a:pt x="1133" y="668"/>
                </a:cubicBezTo>
                <a:cubicBezTo>
                  <a:pt x="1136" y="677"/>
                  <a:pt x="1137" y="688"/>
                  <a:pt x="1143" y="695"/>
                </a:cubicBezTo>
                <a:cubicBezTo>
                  <a:pt x="1150" y="703"/>
                  <a:pt x="1164" y="704"/>
                  <a:pt x="1170" y="713"/>
                </a:cubicBezTo>
                <a:cubicBezTo>
                  <a:pt x="1180" y="729"/>
                  <a:pt x="1174" y="755"/>
                  <a:pt x="1188" y="768"/>
                </a:cubicBezTo>
                <a:cubicBezTo>
                  <a:pt x="1211" y="790"/>
                  <a:pt x="1230" y="804"/>
                  <a:pt x="1261" y="814"/>
                </a:cubicBezTo>
                <a:cubicBezTo>
                  <a:pt x="1288" y="840"/>
                  <a:pt x="1289" y="850"/>
                  <a:pt x="1344" y="823"/>
                </a:cubicBezTo>
                <a:cubicBezTo>
                  <a:pt x="1353" y="819"/>
                  <a:pt x="1353" y="796"/>
                  <a:pt x="1353" y="796"/>
                </a:cubicBezTo>
              </a:path>
            </a:pathLst>
          </a:custGeom>
          <a:noFill/>
          <a:ln w="38100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5369" name="Picture 20" descr="MC90008994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4450"/>
            <a:ext cx="485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1" descr="MC90033478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9937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2" descr="MC90031907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916113"/>
            <a:ext cx="8556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3" descr="MC90039140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60350"/>
            <a:ext cx="1016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4" descr="MC90044187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644900"/>
            <a:ext cx="14414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6" descr="MC90044172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4508500"/>
            <a:ext cx="101123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7" descr="MC90044171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4221163"/>
            <a:ext cx="1155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8" descr="MC900441744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75" y="494188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ext Box 29"/>
          <p:cNvSpPr txBox="1">
            <a:spLocks noChangeArrowheads="1"/>
          </p:cNvSpPr>
          <p:nvPr/>
        </p:nvSpPr>
        <p:spPr bwMode="auto">
          <a:xfrm rot="2111635">
            <a:off x="1935163" y="1141413"/>
            <a:ext cx="130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2000" dirty="0">
                <a:solidFill>
                  <a:srgbClr val="008000"/>
                </a:solidFill>
                <a:cs typeface="Arial" charset="0"/>
              </a:rPr>
              <a:t>PŠENICA</a:t>
            </a:r>
          </a:p>
        </p:txBody>
      </p:sp>
      <p:sp>
        <p:nvSpPr>
          <p:cNvPr id="15378" name="Text Box 30"/>
          <p:cNvSpPr txBox="1">
            <a:spLocks noChangeArrowheads="1"/>
          </p:cNvSpPr>
          <p:nvPr/>
        </p:nvSpPr>
        <p:spPr bwMode="auto">
          <a:xfrm rot="-1291740">
            <a:off x="3492500" y="1773238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r-HR" sz="2000" dirty="0">
                <a:solidFill>
                  <a:srgbClr val="008000"/>
                </a:solidFill>
                <a:cs typeface="Arial" charset="0"/>
              </a:rPr>
              <a:t>DRVO</a:t>
            </a:r>
          </a:p>
        </p:txBody>
      </p:sp>
      <p:sp>
        <p:nvSpPr>
          <p:cNvPr id="15379" name="Text Box 31"/>
          <p:cNvSpPr txBox="1">
            <a:spLocks noChangeArrowheads="1"/>
          </p:cNvSpPr>
          <p:nvPr/>
        </p:nvSpPr>
        <p:spPr bwMode="auto">
          <a:xfrm rot="835012">
            <a:off x="322263" y="1335088"/>
            <a:ext cx="1782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r-HR" sz="2000" dirty="0">
                <a:solidFill>
                  <a:srgbClr val="008000"/>
                </a:solidFill>
                <a:cs typeface="Arial" charset="0"/>
              </a:rPr>
              <a:t>SUNCOKRET</a:t>
            </a:r>
          </a:p>
        </p:txBody>
      </p:sp>
      <p:sp>
        <p:nvSpPr>
          <p:cNvPr id="15380" name="Text Box 32"/>
          <p:cNvSpPr txBox="1">
            <a:spLocks noChangeArrowheads="1"/>
          </p:cNvSpPr>
          <p:nvPr/>
        </p:nvSpPr>
        <p:spPr bwMode="auto">
          <a:xfrm>
            <a:off x="158750" y="2781300"/>
            <a:ext cx="108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2000" dirty="0">
                <a:solidFill>
                  <a:srgbClr val="008000"/>
                </a:solidFill>
                <a:cs typeface="Arial" charset="0"/>
              </a:rPr>
              <a:t>PAMUK</a:t>
            </a:r>
          </a:p>
        </p:txBody>
      </p:sp>
      <p:sp>
        <p:nvSpPr>
          <p:cNvPr id="15381" name="Text Box 33"/>
          <p:cNvSpPr txBox="1">
            <a:spLocks noChangeArrowheads="1"/>
          </p:cNvSpPr>
          <p:nvPr/>
        </p:nvSpPr>
        <p:spPr bwMode="auto">
          <a:xfrm rot="-2448905">
            <a:off x="1455738" y="3082925"/>
            <a:ext cx="1385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r-HR" dirty="0">
                <a:cs typeface="Arial" charset="0"/>
              </a:rPr>
              <a:t>  </a:t>
            </a:r>
            <a:r>
              <a:rPr lang="hr-HR" sz="2000" dirty="0">
                <a:solidFill>
                  <a:srgbClr val="008000"/>
                </a:solidFill>
                <a:cs typeface="Arial" charset="0"/>
              </a:rPr>
              <a:t>POVRĆE</a:t>
            </a:r>
          </a:p>
        </p:txBody>
      </p:sp>
      <p:sp>
        <p:nvSpPr>
          <p:cNvPr id="15382" name="Text Box 34"/>
          <p:cNvSpPr txBox="1">
            <a:spLocks noChangeArrowheads="1"/>
          </p:cNvSpPr>
          <p:nvPr/>
        </p:nvSpPr>
        <p:spPr bwMode="auto">
          <a:xfrm rot="2361796">
            <a:off x="2827338" y="4037013"/>
            <a:ext cx="1093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2000" dirty="0">
                <a:solidFill>
                  <a:srgbClr val="008000"/>
                </a:solidFill>
                <a:cs typeface="Arial" charset="0"/>
              </a:rPr>
              <a:t>VOĆE</a:t>
            </a:r>
          </a:p>
        </p:txBody>
      </p:sp>
      <p:sp>
        <p:nvSpPr>
          <p:cNvPr id="15383" name="Freeform 38"/>
          <p:cNvSpPr>
            <a:spLocks/>
          </p:cNvSpPr>
          <p:nvPr/>
        </p:nvSpPr>
        <p:spPr bwMode="auto">
          <a:xfrm>
            <a:off x="1835150" y="2852738"/>
            <a:ext cx="1350963" cy="971550"/>
          </a:xfrm>
          <a:custGeom>
            <a:avLst/>
            <a:gdLst>
              <a:gd name="T0" fmla="*/ 1350963 w 851"/>
              <a:gd name="T1" fmla="*/ 0 h 612"/>
              <a:gd name="T2" fmla="*/ 1060450 w 851"/>
              <a:gd name="T3" fmla="*/ 71437 h 612"/>
              <a:gd name="T4" fmla="*/ 973138 w 851"/>
              <a:gd name="T5" fmla="*/ 130175 h 612"/>
              <a:gd name="T6" fmla="*/ 914400 w 851"/>
              <a:gd name="T7" fmla="*/ 217488 h 612"/>
              <a:gd name="T8" fmla="*/ 885825 w 851"/>
              <a:gd name="T9" fmla="*/ 333375 h 612"/>
              <a:gd name="T10" fmla="*/ 827088 w 851"/>
              <a:gd name="T11" fmla="*/ 406400 h 612"/>
              <a:gd name="T12" fmla="*/ 552450 w 851"/>
              <a:gd name="T13" fmla="*/ 593725 h 612"/>
              <a:gd name="T14" fmla="*/ 450850 w 851"/>
              <a:gd name="T15" fmla="*/ 579437 h 612"/>
              <a:gd name="T16" fmla="*/ 203200 w 851"/>
              <a:gd name="T17" fmla="*/ 855663 h 612"/>
              <a:gd name="T18" fmla="*/ 160338 w 851"/>
              <a:gd name="T19" fmla="*/ 914400 h 612"/>
              <a:gd name="T20" fmla="*/ 73025 w 851"/>
              <a:gd name="T21" fmla="*/ 957263 h 612"/>
              <a:gd name="T22" fmla="*/ 0 w 851"/>
              <a:gd name="T23" fmla="*/ 971550 h 6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51"/>
              <a:gd name="T37" fmla="*/ 0 h 612"/>
              <a:gd name="T38" fmla="*/ 851 w 851"/>
              <a:gd name="T39" fmla="*/ 612 h 6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51" h="612">
                <a:moveTo>
                  <a:pt x="851" y="0"/>
                </a:moveTo>
                <a:cubicBezTo>
                  <a:pt x="788" y="10"/>
                  <a:pt x="730" y="33"/>
                  <a:pt x="668" y="45"/>
                </a:cubicBezTo>
                <a:cubicBezTo>
                  <a:pt x="652" y="61"/>
                  <a:pt x="629" y="66"/>
                  <a:pt x="613" y="82"/>
                </a:cubicBezTo>
                <a:cubicBezTo>
                  <a:pt x="597" y="98"/>
                  <a:pt x="576" y="137"/>
                  <a:pt x="576" y="137"/>
                </a:cubicBezTo>
                <a:cubicBezTo>
                  <a:pt x="568" y="161"/>
                  <a:pt x="567" y="186"/>
                  <a:pt x="558" y="210"/>
                </a:cubicBezTo>
                <a:cubicBezTo>
                  <a:pt x="549" y="235"/>
                  <a:pt x="536" y="237"/>
                  <a:pt x="521" y="256"/>
                </a:cubicBezTo>
                <a:cubicBezTo>
                  <a:pt x="477" y="311"/>
                  <a:pt x="418" y="357"/>
                  <a:pt x="348" y="374"/>
                </a:cubicBezTo>
                <a:cubicBezTo>
                  <a:pt x="327" y="371"/>
                  <a:pt x="305" y="363"/>
                  <a:pt x="284" y="365"/>
                </a:cubicBezTo>
                <a:cubicBezTo>
                  <a:pt x="220" y="371"/>
                  <a:pt x="161" y="493"/>
                  <a:pt x="128" y="539"/>
                </a:cubicBezTo>
                <a:cubicBezTo>
                  <a:pt x="119" y="551"/>
                  <a:pt x="114" y="568"/>
                  <a:pt x="101" y="576"/>
                </a:cubicBezTo>
                <a:cubicBezTo>
                  <a:pt x="75" y="593"/>
                  <a:pt x="75" y="596"/>
                  <a:pt x="46" y="603"/>
                </a:cubicBezTo>
                <a:cubicBezTo>
                  <a:pt x="31" y="607"/>
                  <a:pt x="0" y="612"/>
                  <a:pt x="0" y="612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84" name="Freeform 40"/>
          <p:cNvSpPr>
            <a:spLocks/>
          </p:cNvSpPr>
          <p:nvPr/>
        </p:nvSpPr>
        <p:spPr bwMode="auto">
          <a:xfrm>
            <a:off x="2627313" y="2924175"/>
            <a:ext cx="987425" cy="1712913"/>
          </a:xfrm>
          <a:custGeom>
            <a:avLst/>
            <a:gdLst>
              <a:gd name="T0" fmla="*/ 609600 w 622"/>
              <a:gd name="T1" fmla="*/ 0 h 1079"/>
              <a:gd name="T2" fmla="*/ 392112 w 622"/>
              <a:gd name="T3" fmla="*/ 246063 h 1079"/>
              <a:gd name="T4" fmla="*/ 304800 w 622"/>
              <a:gd name="T5" fmla="*/ 347663 h 1079"/>
              <a:gd name="T6" fmla="*/ 276225 w 622"/>
              <a:gd name="T7" fmla="*/ 392113 h 1079"/>
              <a:gd name="T8" fmla="*/ 188912 w 622"/>
              <a:gd name="T9" fmla="*/ 449263 h 1079"/>
              <a:gd name="T10" fmla="*/ 73025 w 622"/>
              <a:gd name="T11" fmla="*/ 581025 h 1079"/>
              <a:gd name="T12" fmla="*/ 58738 w 622"/>
              <a:gd name="T13" fmla="*/ 652463 h 1079"/>
              <a:gd name="T14" fmla="*/ 28575 w 622"/>
              <a:gd name="T15" fmla="*/ 711200 h 1079"/>
              <a:gd name="T16" fmla="*/ 0 w 622"/>
              <a:gd name="T17" fmla="*/ 869950 h 1079"/>
              <a:gd name="T18" fmla="*/ 14288 w 622"/>
              <a:gd name="T19" fmla="*/ 1001713 h 1079"/>
              <a:gd name="T20" fmla="*/ 87312 w 622"/>
              <a:gd name="T21" fmla="*/ 1058863 h 1079"/>
              <a:gd name="T22" fmla="*/ 319087 w 622"/>
              <a:gd name="T23" fmla="*/ 1131888 h 1079"/>
              <a:gd name="T24" fmla="*/ 420688 w 622"/>
              <a:gd name="T25" fmla="*/ 1247775 h 1079"/>
              <a:gd name="T26" fmla="*/ 450850 w 622"/>
              <a:gd name="T27" fmla="*/ 1349375 h 1079"/>
              <a:gd name="T28" fmla="*/ 479425 w 622"/>
              <a:gd name="T29" fmla="*/ 1393825 h 1079"/>
              <a:gd name="T30" fmla="*/ 493712 w 622"/>
              <a:gd name="T31" fmla="*/ 1436688 h 1079"/>
              <a:gd name="T32" fmla="*/ 536575 w 622"/>
              <a:gd name="T33" fmla="*/ 1611313 h 1079"/>
              <a:gd name="T34" fmla="*/ 857250 w 622"/>
              <a:gd name="T35" fmla="*/ 1639888 h 1079"/>
              <a:gd name="T36" fmla="*/ 942975 w 622"/>
              <a:gd name="T37" fmla="*/ 1698626 h 1079"/>
              <a:gd name="T38" fmla="*/ 987425 w 622"/>
              <a:gd name="T39" fmla="*/ 1712913 h 10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22"/>
              <a:gd name="T61" fmla="*/ 0 h 1079"/>
              <a:gd name="T62" fmla="*/ 622 w 622"/>
              <a:gd name="T63" fmla="*/ 1079 h 107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22" h="1079">
                <a:moveTo>
                  <a:pt x="384" y="0"/>
                </a:moveTo>
                <a:cubicBezTo>
                  <a:pt x="364" y="61"/>
                  <a:pt x="300" y="119"/>
                  <a:pt x="247" y="155"/>
                </a:cubicBezTo>
                <a:cubicBezTo>
                  <a:pt x="206" y="219"/>
                  <a:pt x="259" y="141"/>
                  <a:pt x="192" y="219"/>
                </a:cubicBezTo>
                <a:cubicBezTo>
                  <a:pt x="185" y="227"/>
                  <a:pt x="182" y="240"/>
                  <a:pt x="174" y="247"/>
                </a:cubicBezTo>
                <a:cubicBezTo>
                  <a:pt x="158" y="261"/>
                  <a:pt x="134" y="267"/>
                  <a:pt x="119" y="283"/>
                </a:cubicBezTo>
                <a:cubicBezTo>
                  <a:pt x="93" y="310"/>
                  <a:pt x="72" y="339"/>
                  <a:pt x="46" y="366"/>
                </a:cubicBezTo>
                <a:cubicBezTo>
                  <a:pt x="43" y="381"/>
                  <a:pt x="42" y="397"/>
                  <a:pt x="37" y="411"/>
                </a:cubicBezTo>
                <a:cubicBezTo>
                  <a:pt x="33" y="424"/>
                  <a:pt x="22" y="435"/>
                  <a:pt x="18" y="448"/>
                </a:cubicBezTo>
                <a:cubicBezTo>
                  <a:pt x="8" y="480"/>
                  <a:pt x="7" y="515"/>
                  <a:pt x="0" y="548"/>
                </a:cubicBezTo>
                <a:cubicBezTo>
                  <a:pt x="3" y="576"/>
                  <a:pt x="2" y="604"/>
                  <a:pt x="9" y="631"/>
                </a:cubicBezTo>
                <a:cubicBezTo>
                  <a:pt x="11" y="639"/>
                  <a:pt x="51" y="665"/>
                  <a:pt x="55" y="667"/>
                </a:cubicBezTo>
                <a:cubicBezTo>
                  <a:pt x="102" y="688"/>
                  <a:pt x="153" y="697"/>
                  <a:pt x="201" y="713"/>
                </a:cubicBezTo>
                <a:cubicBezTo>
                  <a:pt x="244" y="777"/>
                  <a:pt x="220" y="756"/>
                  <a:pt x="265" y="786"/>
                </a:cubicBezTo>
                <a:cubicBezTo>
                  <a:pt x="272" y="807"/>
                  <a:pt x="275" y="830"/>
                  <a:pt x="284" y="850"/>
                </a:cubicBezTo>
                <a:cubicBezTo>
                  <a:pt x="288" y="860"/>
                  <a:pt x="297" y="868"/>
                  <a:pt x="302" y="878"/>
                </a:cubicBezTo>
                <a:cubicBezTo>
                  <a:pt x="306" y="887"/>
                  <a:pt x="308" y="896"/>
                  <a:pt x="311" y="905"/>
                </a:cubicBezTo>
                <a:cubicBezTo>
                  <a:pt x="323" y="979"/>
                  <a:pt x="314" y="942"/>
                  <a:pt x="338" y="1015"/>
                </a:cubicBezTo>
                <a:cubicBezTo>
                  <a:pt x="359" y="1079"/>
                  <a:pt x="540" y="1033"/>
                  <a:pt x="540" y="1033"/>
                </a:cubicBezTo>
                <a:cubicBezTo>
                  <a:pt x="572" y="1065"/>
                  <a:pt x="557" y="1057"/>
                  <a:pt x="594" y="1070"/>
                </a:cubicBezTo>
                <a:cubicBezTo>
                  <a:pt x="603" y="1073"/>
                  <a:pt x="622" y="1079"/>
                  <a:pt x="622" y="1079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85" name="Freeform 45"/>
          <p:cNvSpPr>
            <a:spLocks/>
          </p:cNvSpPr>
          <p:nvPr/>
        </p:nvSpPr>
        <p:spPr bwMode="auto">
          <a:xfrm>
            <a:off x="250825" y="2349500"/>
            <a:ext cx="1814513" cy="1000125"/>
          </a:xfrm>
          <a:custGeom>
            <a:avLst/>
            <a:gdLst>
              <a:gd name="T0" fmla="*/ 0 w 1143"/>
              <a:gd name="T1" fmla="*/ 841375 h 630"/>
              <a:gd name="T2" fmla="*/ 493713 w 1143"/>
              <a:gd name="T3" fmla="*/ 942975 h 630"/>
              <a:gd name="T4" fmla="*/ 638175 w 1143"/>
              <a:gd name="T5" fmla="*/ 985838 h 630"/>
              <a:gd name="T6" fmla="*/ 681038 w 1143"/>
              <a:gd name="T7" fmla="*/ 1000125 h 630"/>
              <a:gd name="T8" fmla="*/ 798513 w 1143"/>
              <a:gd name="T9" fmla="*/ 985838 h 630"/>
              <a:gd name="T10" fmla="*/ 914400 w 1143"/>
              <a:gd name="T11" fmla="*/ 841375 h 630"/>
              <a:gd name="T12" fmla="*/ 971550 w 1143"/>
              <a:gd name="T13" fmla="*/ 754062 h 630"/>
              <a:gd name="T14" fmla="*/ 1044575 w 1143"/>
              <a:gd name="T15" fmla="*/ 579437 h 630"/>
              <a:gd name="T16" fmla="*/ 1320800 w 1143"/>
              <a:gd name="T17" fmla="*/ 508000 h 630"/>
              <a:gd name="T18" fmla="*/ 1422400 w 1143"/>
              <a:gd name="T19" fmla="*/ 231775 h 630"/>
              <a:gd name="T20" fmla="*/ 1436688 w 1143"/>
              <a:gd name="T21" fmla="*/ 187325 h 630"/>
              <a:gd name="T22" fmla="*/ 1493838 w 1143"/>
              <a:gd name="T23" fmla="*/ 144462 h 630"/>
              <a:gd name="T24" fmla="*/ 1770063 w 1143"/>
              <a:gd name="T25" fmla="*/ 28575 h 630"/>
              <a:gd name="T26" fmla="*/ 1814513 w 1143"/>
              <a:gd name="T27" fmla="*/ 0 h 6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43"/>
              <a:gd name="T43" fmla="*/ 0 h 630"/>
              <a:gd name="T44" fmla="*/ 1143 w 1143"/>
              <a:gd name="T45" fmla="*/ 630 h 6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43" h="630">
                <a:moveTo>
                  <a:pt x="0" y="530"/>
                </a:moveTo>
                <a:cubicBezTo>
                  <a:pt x="101" y="463"/>
                  <a:pt x="215" y="558"/>
                  <a:pt x="311" y="594"/>
                </a:cubicBezTo>
                <a:cubicBezTo>
                  <a:pt x="341" y="605"/>
                  <a:pt x="372" y="611"/>
                  <a:pt x="402" y="621"/>
                </a:cubicBezTo>
                <a:cubicBezTo>
                  <a:pt x="411" y="624"/>
                  <a:pt x="429" y="630"/>
                  <a:pt x="429" y="630"/>
                </a:cubicBezTo>
                <a:cubicBezTo>
                  <a:pt x="454" y="627"/>
                  <a:pt x="479" y="627"/>
                  <a:pt x="503" y="621"/>
                </a:cubicBezTo>
                <a:cubicBezTo>
                  <a:pt x="525" y="615"/>
                  <a:pt x="561" y="551"/>
                  <a:pt x="576" y="530"/>
                </a:cubicBezTo>
                <a:cubicBezTo>
                  <a:pt x="604" y="442"/>
                  <a:pt x="558" y="571"/>
                  <a:pt x="612" y="475"/>
                </a:cubicBezTo>
                <a:cubicBezTo>
                  <a:pt x="629" y="445"/>
                  <a:pt x="621" y="384"/>
                  <a:pt x="658" y="365"/>
                </a:cubicBezTo>
                <a:cubicBezTo>
                  <a:pt x="710" y="339"/>
                  <a:pt x="775" y="328"/>
                  <a:pt x="832" y="320"/>
                </a:cubicBezTo>
                <a:cubicBezTo>
                  <a:pt x="870" y="279"/>
                  <a:pt x="882" y="199"/>
                  <a:pt x="896" y="146"/>
                </a:cubicBezTo>
                <a:cubicBezTo>
                  <a:pt x="898" y="137"/>
                  <a:pt x="899" y="126"/>
                  <a:pt x="905" y="118"/>
                </a:cubicBezTo>
                <a:cubicBezTo>
                  <a:pt x="914" y="106"/>
                  <a:pt x="929" y="100"/>
                  <a:pt x="941" y="91"/>
                </a:cubicBezTo>
                <a:cubicBezTo>
                  <a:pt x="1016" y="30"/>
                  <a:pt x="1006" y="30"/>
                  <a:pt x="1115" y="18"/>
                </a:cubicBezTo>
                <a:cubicBezTo>
                  <a:pt x="1124" y="12"/>
                  <a:pt x="1143" y="0"/>
                  <a:pt x="1143" y="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86" name="Freeform 46"/>
          <p:cNvSpPr>
            <a:spLocks/>
          </p:cNvSpPr>
          <p:nvPr/>
        </p:nvSpPr>
        <p:spPr bwMode="auto">
          <a:xfrm>
            <a:off x="179388" y="1484313"/>
            <a:ext cx="1857375" cy="811212"/>
          </a:xfrm>
          <a:custGeom>
            <a:avLst/>
            <a:gdLst>
              <a:gd name="T0" fmla="*/ 0 w 1170"/>
              <a:gd name="T1" fmla="*/ 84137 h 511"/>
              <a:gd name="T2" fmla="*/ 376237 w 1170"/>
              <a:gd name="T3" fmla="*/ 41275 h 511"/>
              <a:gd name="T4" fmla="*/ 463550 w 1170"/>
              <a:gd name="T5" fmla="*/ 84137 h 511"/>
              <a:gd name="T6" fmla="*/ 536575 w 1170"/>
              <a:gd name="T7" fmla="*/ 157162 h 511"/>
              <a:gd name="T8" fmla="*/ 1044575 w 1170"/>
              <a:gd name="T9" fmla="*/ 287337 h 511"/>
              <a:gd name="T10" fmla="*/ 1103312 w 1170"/>
              <a:gd name="T11" fmla="*/ 360362 h 511"/>
              <a:gd name="T12" fmla="*/ 1146175 w 1170"/>
              <a:gd name="T13" fmla="*/ 447675 h 511"/>
              <a:gd name="T14" fmla="*/ 1363662 w 1170"/>
              <a:gd name="T15" fmla="*/ 520700 h 511"/>
              <a:gd name="T16" fmla="*/ 1654175 w 1170"/>
              <a:gd name="T17" fmla="*/ 506412 h 511"/>
              <a:gd name="T18" fmla="*/ 1741488 w 1170"/>
              <a:gd name="T19" fmla="*/ 563562 h 511"/>
              <a:gd name="T20" fmla="*/ 1770063 w 1170"/>
              <a:gd name="T21" fmla="*/ 650875 h 511"/>
              <a:gd name="T22" fmla="*/ 1857375 w 1170"/>
              <a:gd name="T23" fmla="*/ 811212 h 5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0"/>
              <a:gd name="T37" fmla="*/ 0 h 511"/>
              <a:gd name="T38" fmla="*/ 1170 w 1170"/>
              <a:gd name="T39" fmla="*/ 511 h 5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0" h="511">
                <a:moveTo>
                  <a:pt x="0" y="53"/>
                </a:moveTo>
                <a:cubicBezTo>
                  <a:pt x="105" y="0"/>
                  <a:pt x="52" y="16"/>
                  <a:pt x="237" y="26"/>
                </a:cubicBezTo>
                <a:cubicBezTo>
                  <a:pt x="263" y="34"/>
                  <a:pt x="270" y="34"/>
                  <a:pt x="292" y="53"/>
                </a:cubicBezTo>
                <a:cubicBezTo>
                  <a:pt x="308" y="67"/>
                  <a:pt x="338" y="99"/>
                  <a:pt x="338" y="99"/>
                </a:cubicBezTo>
                <a:cubicBezTo>
                  <a:pt x="392" y="211"/>
                  <a:pt x="562" y="177"/>
                  <a:pt x="658" y="181"/>
                </a:cubicBezTo>
                <a:cubicBezTo>
                  <a:pt x="672" y="196"/>
                  <a:pt x="685" y="208"/>
                  <a:pt x="695" y="227"/>
                </a:cubicBezTo>
                <a:cubicBezTo>
                  <a:pt x="704" y="244"/>
                  <a:pt x="702" y="270"/>
                  <a:pt x="722" y="282"/>
                </a:cubicBezTo>
                <a:cubicBezTo>
                  <a:pt x="745" y="296"/>
                  <a:pt x="834" y="323"/>
                  <a:pt x="859" y="328"/>
                </a:cubicBezTo>
                <a:cubicBezTo>
                  <a:pt x="934" y="321"/>
                  <a:pt x="973" y="307"/>
                  <a:pt x="1042" y="319"/>
                </a:cubicBezTo>
                <a:cubicBezTo>
                  <a:pt x="1060" y="331"/>
                  <a:pt x="1079" y="343"/>
                  <a:pt x="1097" y="355"/>
                </a:cubicBezTo>
                <a:cubicBezTo>
                  <a:pt x="1113" y="366"/>
                  <a:pt x="1109" y="392"/>
                  <a:pt x="1115" y="410"/>
                </a:cubicBezTo>
                <a:cubicBezTo>
                  <a:pt x="1123" y="435"/>
                  <a:pt x="1136" y="511"/>
                  <a:pt x="1170" y="511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87" name="Freeform 47"/>
          <p:cNvSpPr>
            <a:spLocks/>
          </p:cNvSpPr>
          <p:nvPr/>
        </p:nvSpPr>
        <p:spPr bwMode="auto">
          <a:xfrm>
            <a:off x="1908175" y="1196975"/>
            <a:ext cx="987425" cy="584200"/>
          </a:xfrm>
          <a:custGeom>
            <a:avLst/>
            <a:gdLst>
              <a:gd name="T0" fmla="*/ 0 w 622"/>
              <a:gd name="T1" fmla="*/ 3175 h 368"/>
              <a:gd name="T2" fmla="*/ 188912 w 622"/>
              <a:gd name="T3" fmla="*/ 76200 h 368"/>
              <a:gd name="T4" fmla="*/ 231775 w 622"/>
              <a:gd name="T5" fmla="*/ 149225 h 368"/>
              <a:gd name="T6" fmla="*/ 246063 w 622"/>
              <a:gd name="T7" fmla="*/ 192087 h 368"/>
              <a:gd name="T8" fmla="*/ 479425 w 622"/>
              <a:gd name="T9" fmla="*/ 336550 h 368"/>
              <a:gd name="T10" fmla="*/ 595312 w 622"/>
              <a:gd name="T11" fmla="*/ 366712 h 368"/>
              <a:gd name="T12" fmla="*/ 682625 w 622"/>
              <a:gd name="T13" fmla="*/ 395287 h 368"/>
              <a:gd name="T14" fmla="*/ 739775 w 622"/>
              <a:gd name="T15" fmla="*/ 468313 h 368"/>
              <a:gd name="T16" fmla="*/ 784225 w 622"/>
              <a:gd name="T17" fmla="*/ 496888 h 368"/>
              <a:gd name="T18" fmla="*/ 987425 w 622"/>
              <a:gd name="T19" fmla="*/ 584200 h 3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2"/>
              <a:gd name="T31" fmla="*/ 0 h 368"/>
              <a:gd name="T32" fmla="*/ 622 w 622"/>
              <a:gd name="T33" fmla="*/ 368 h 3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2" h="368">
                <a:moveTo>
                  <a:pt x="0" y="2"/>
                </a:moveTo>
                <a:cubicBezTo>
                  <a:pt x="61" y="10"/>
                  <a:pt x="87" y="0"/>
                  <a:pt x="119" y="48"/>
                </a:cubicBezTo>
                <a:cubicBezTo>
                  <a:pt x="144" y="123"/>
                  <a:pt x="109" y="31"/>
                  <a:pt x="146" y="94"/>
                </a:cubicBezTo>
                <a:cubicBezTo>
                  <a:pt x="151" y="102"/>
                  <a:pt x="150" y="113"/>
                  <a:pt x="155" y="121"/>
                </a:cubicBezTo>
                <a:cubicBezTo>
                  <a:pt x="187" y="172"/>
                  <a:pt x="249" y="195"/>
                  <a:pt x="302" y="212"/>
                </a:cubicBezTo>
                <a:cubicBezTo>
                  <a:pt x="351" y="228"/>
                  <a:pt x="325" y="216"/>
                  <a:pt x="375" y="231"/>
                </a:cubicBezTo>
                <a:cubicBezTo>
                  <a:pt x="394" y="236"/>
                  <a:pt x="430" y="249"/>
                  <a:pt x="430" y="249"/>
                </a:cubicBezTo>
                <a:cubicBezTo>
                  <a:pt x="509" y="302"/>
                  <a:pt x="414" y="230"/>
                  <a:pt x="466" y="295"/>
                </a:cubicBezTo>
                <a:cubicBezTo>
                  <a:pt x="473" y="304"/>
                  <a:pt x="485" y="306"/>
                  <a:pt x="494" y="313"/>
                </a:cubicBezTo>
                <a:cubicBezTo>
                  <a:pt x="549" y="358"/>
                  <a:pt x="547" y="368"/>
                  <a:pt x="622" y="368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88" name="Freeform 48"/>
          <p:cNvSpPr>
            <a:spLocks/>
          </p:cNvSpPr>
          <p:nvPr/>
        </p:nvSpPr>
        <p:spPr bwMode="auto">
          <a:xfrm>
            <a:off x="1908175" y="1196975"/>
            <a:ext cx="304800" cy="1320800"/>
          </a:xfrm>
          <a:custGeom>
            <a:avLst/>
            <a:gdLst>
              <a:gd name="T0" fmla="*/ 0 w 192"/>
              <a:gd name="T1" fmla="*/ 0 h 832"/>
              <a:gd name="T2" fmla="*/ 14288 w 192"/>
              <a:gd name="T3" fmla="*/ 58738 h 832"/>
              <a:gd name="T4" fmla="*/ 101600 w 192"/>
              <a:gd name="T5" fmla="*/ 115888 h 832"/>
              <a:gd name="T6" fmla="*/ 188912 w 192"/>
              <a:gd name="T7" fmla="*/ 217488 h 832"/>
              <a:gd name="T8" fmla="*/ 158750 w 192"/>
              <a:gd name="T9" fmla="*/ 654050 h 832"/>
              <a:gd name="T10" fmla="*/ 246063 w 192"/>
              <a:gd name="T11" fmla="*/ 914400 h 832"/>
              <a:gd name="T12" fmla="*/ 304800 w 192"/>
              <a:gd name="T13" fmla="*/ 1320800 h 8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"/>
              <a:gd name="T22" fmla="*/ 0 h 832"/>
              <a:gd name="T23" fmla="*/ 192 w 192"/>
              <a:gd name="T24" fmla="*/ 832 h 8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" h="832">
                <a:moveTo>
                  <a:pt x="0" y="0"/>
                </a:moveTo>
                <a:cubicBezTo>
                  <a:pt x="3" y="12"/>
                  <a:pt x="1" y="27"/>
                  <a:pt x="9" y="37"/>
                </a:cubicBezTo>
                <a:cubicBezTo>
                  <a:pt x="23" y="53"/>
                  <a:pt x="49" y="57"/>
                  <a:pt x="64" y="73"/>
                </a:cubicBezTo>
                <a:cubicBezTo>
                  <a:pt x="84" y="94"/>
                  <a:pt x="98" y="117"/>
                  <a:pt x="119" y="137"/>
                </a:cubicBezTo>
                <a:cubicBezTo>
                  <a:pt x="151" y="236"/>
                  <a:pt x="126" y="317"/>
                  <a:pt x="100" y="412"/>
                </a:cubicBezTo>
                <a:cubicBezTo>
                  <a:pt x="106" y="488"/>
                  <a:pt x="82" y="552"/>
                  <a:pt x="155" y="576"/>
                </a:cubicBezTo>
                <a:cubicBezTo>
                  <a:pt x="189" y="681"/>
                  <a:pt x="192" y="703"/>
                  <a:pt x="192" y="832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89" name="Freeform 49"/>
          <p:cNvSpPr>
            <a:spLocks/>
          </p:cNvSpPr>
          <p:nvPr/>
        </p:nvSpPr>
        <p:spPr bwMode="auto">
          <a:xfrm>
            <a:off x="3135313" y="2060575"/>
            <a:ext cx="1160462" cy="741363"/>
          </a:xfrm>
          <a:custGeom>
            <a:avLst/>
            <a:gdLst>
              <a:gd name="T0" fmla="*/ 0 w 731"/>
              <a:gd name="T1" fmla="*/ 741363 h 467"/>
              <a:gd name="T2" fmla="*/ 28575 w 731"/>
              <a:gd name="T3" fmla="*/ 696913 h 467"/>
              <a:gd name="T4" fmla="*/ 217487 w 731"/>
              <a:gd name="T5" fmla="*/ 639763 h 467"/>
              <a:gd name="T6" fmla="*/ 361950 w 731"/>
              <a:gd name="T7" fmla="*/ 581025 h 467"/>
              <a:gd name="T8" fmla="*/ 420687 w 731"/>
              <a:gd name="T9" fmla="*/ 493713 h 467"/>
              <a:gd name="T10" fmla="*/ 550862 w 731"/>
              <a:gd name="T11" fmla="*/ 203200 h 467"/>
              <a:gd name="T12" fmla="*/ 900112 w 731"/>
              <a:gd name="T13" fmla="*/ 188913 h 467"/>
              <a:gd name="T14" fmla="*/ 1044575 w 731"/>
              <a:gd name="T15" fmla="*/ 131763 h 467"/>
              <a:gd name="T16" fmla="*/ 1131887 w 731"/>
              <a:gd name="T17" fmla="*/ 30163 h 467"/>
              <a:gd name="T18" fmla="*/ 1160462 w 731"/>
              <a:gd name="T19" fmla="*/ 0 h 4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1"/>
              <a:gd name="T31" fmla="*/ 0 h 467"/>
              <a:gd name="T32" fmla="*/ 731 w 731"/>
              <a:gd name="T33" fmla="*/ 467 h 4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1" h="467">
                <a:moveTo>
                  <a:pt x="0" y="467"/>
                </a:moveTo>
                <a:cubicBezTo>
                  <a:pt x="6" y="458"/>
                  <a:pt x="9" y="445"/>
                  <a:pt x="18" y="439"/>
                </a:cubicBezTo>
                <a:cubicBezTo>
                  <a:pt x="49" y="419"/>
                  <a:pt x="101" y="414"/>
                  <a:pt x="137" y="403"/>
                </a:cubicBezTo>
                <a:cubicBezTo>
                  <a:pt x="169" y="394"/>
                  <a:pt x="198" y="381"/>
                  <a:pt x="228" y="366"/>
                </a:cubicBezTo>
                <a:cubicBezTo>
                  <a:pt x="240" y="348"/>
                  <a:pt x="253" y="329"/>
                  <a:pt x="265" y="311"/>
                </a:cubicBezTo>
                <a:cubicBezTo>
                  <a:pt x="297" y="263"/>
                  <a:pt x="263" y="134"/>
                  <a:pt x="347" y="128"/>
                </a:cubicBezTo>
                <a:cubicBezTo>
                  <a:pt x="420" y="123"/>
                  <a:pt x="494" y="122"/>
                  <a:pt x="567" y="119"/>
                </a:cubicBezTo>
                <a:cubicBezTo>
                  <a:pt x="603" y="110"/>
                  <a:pt x="627" y="103"/>
                  <a:pt x="658" y="83"/>
                </a:cubicBezTo>
                <a:cubicBezTo>
                  <a:pt x="670" y="45"/>
                  <a:pt x="683" y="44"/>
                  <a:pt x="713" y="19"/>
                </a:cubicBezTo>
                <a:cubicBezTo>
                  <a:pt x="720" y="13"/>
                  <a:pt x="731" y="0"/>
                  <a:pt x="731" y="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5390" name="Picture 51" descr="MC900052629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5113" y="1628775"/>
            <a:ext cx="122396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52" descr="MC900319096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063" y="404813"/>
            <a:ext cx="10795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53" descr="MC900052811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2924175"/>
            <a:ext cx="15208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54" descr="MC900441395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388" y="115888"/>
            <a:ext cx="13779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4" name="Text Box 55"/>
          <p:cNvSpPr txBox="1">
            <a:spLocks noChangeArrowheads="1"/>
          </p:cNvSpPr>
          <p:nvPr/>
        </p:nvSpPr>
        <p:spPr bwMode="auto">
          <a:xfrm>
            <a:off x="5632450" y="1550988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r-HR" sz="2000" dirty="0">
                <a:solidFill>
                  <a:srgbClr val="CC3300"/>
                </a:solidFill>
                <a:cs typeface="Arial" charset="0"/>
              </a:rPr>
              <a:t>OVCA</a:t>
            </a:r>
          </a:p>
        </p:txBody>
      </p:sp>
      <p:sp>
        <p:nvSpPr>
          <p:cNvPr id="15395" name="Text Box 56"/>
          <p:cNvSpPr txBox="1">
            <a:spLocks noChangeArrowheads="1"/>
          </p:cNvSpPr>
          <p:nvPr/>
        </p:nvSpPr>
        <p:spPr bwMode="auto">
          <a:xfrm>
            <a:off x="7359650" y="1190625"/>
            <a:ext cx="106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r-HR" sz="2000" dirty="0">
                <a:solidFill>
                  <a:srgbClr val="CC3300"/>
                </a:solidFill>
                <a:cs typeface="Arial" charset="0"/>
              </a:rPr>
              <a:t>PERAD</a:t>
            </a:r>
          </a:p>
        </p:txBody>
      </p:sp>
      <p:sp>
        <p:nvSpPr>
          <p:cNvPr id="15396" name="Text Box 57"/>
          <p:cNvSpPr txBox="1">
            <a:spLocks noChangeArrowheads="1"/>
          </p:cNvSpPr>
          <p:nvPr/>
        </p:nvSpPr>
        <p:spPr bwMode="auto">
          <a:xfrm>
            <a:off x="8101013" y="2133600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2000" dirty="0">
                <a:solidFill>
                  <a:srgbClr val="CC3300"/>
                </a:solidFill>
                <a:cs typeface="Arial" charset="0"/>
              </a:rPr>
              <a:t>RIBA</a:t>
            </a:r>
          </a:p>
        </p:txBody>
      </p:sp>
      <p:sp>
        <p:nvSpPr>
          <p:cNvPr id="15397" name="Text Box 58"/>
          <p:cNvSpPr txBox="1">
            <a:spLocks noChangeArrowheads="1"/>
          </p:cNvSpPr>
          <p:nvPr/>
        </p:nvSpPr>
        <p:spPr bwMode="auto">
          <a:xfrm>
            <a:off x="7648575" y="3783013"/>
            <a:ext cx="129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r-HR" sz="2000" dirty="0">
                <a:solidFill>
                  <a:srgbClr val="CC3300"/>
                </a:solidFill>
                <a:cs typeface="Arial" charset="0"/>
              </a:rPr>
              <a:t>GOVEDO</a:t>
            </a:r>
          </a:p>
        </p:txBody>
      </p:sp>
      <p:sp>
        <p:nvSpPr>
          <p:cNvPr id="15398" name="Freeform 59"/>
          <p:cNvSpPr>
            <a:spLocks/>
          </p:cNvSpPr>
          <p:nvPr/>
        </p:nvSpPr>
        <p:spPr bwMode="auto">
          <a:xfrm>
            <a:off x="6372225" y="3068638"/>
            <a:ext cx="2540000" cy="1223962"/>
          </a:xfrm>
          <a:custGeom>
            <a:avLst/>
            <a:gdLst>
              <a:gd name="T0" fmla="*/ 0 w 1600"/>
              <a:gd name="T1" fmla="*/ 92075 h 771"/>
              <a:gd name="T2" fmla="*/ 261938 w 1600"/>
              <a:gd name="T3" fmla="*/ 47625 h 771"/>
              <a:gd name="T4" fmla="*/ 392112 w 1600"/>
              <a:gd name="T5" fmla="*/ 163512 h 771"/>
              <a:gd name="T6" fmla="*/ 522288 w 1600"/>
              <a:gd name="T7" fmla="*/ 425450 h 771"/>
              <a:gd name="T8" fmla="*/ 581025 w 1600"/>
              <a:gd name="T9" fmla="*/ 569912 h 771"/>
              <a:gd name="T10" fmla="*/ 638175 w 1600"/>
              <a:gd name="T11" fmla="*/ 701675 h 771"/>
              <a:gd name="T12" fmla="*/ 812800 w 1600"/>
              <a:gd name="T13" fmla="*/ 919162 h 771"/>
              <a:gd name="T14" fmla="*/ 942975 w 1600"/>
              <a:gd name="T15" fmla="*/ 1020762 h 771"/>
              <a:gd name="T16" fmla="*/ 1263650 w 1600"/>
              <a:gd name="T17" fmla="*/ 1049337 h 771"/>
              <a:gd name="T18" fmla="*/ 1481137 w 1600"/>
              <a:gd name="T19" fmla="*/ 1108075 h 771"/>
              <a:gd name="T20" fmla="*/ 1814513 w 1600"/>
              <a:gd name="T21" fmla="*/ 1108075 h 771"/>
              <a:gd name="T22" fmla="*/ 1916113 w 1600"/>
              <a:gd name="T23" fmla="*/ 1150937 h 771"/>
              <a:gd name="T24" fmla="*/ 2220913 w 1600"/>
              <a:gd name="T25" fmla="*/ 1223962 h 771"/>
              <a:gd name="T26" fmla="*/ 2351088 w 1600"/>
              <a:gd name="T27" fmla="*/ 1179512 h 771"/>
              <a:gd name="T28" fmla="*/ 2540000 w 1600"/>
              <a:gd name="T29" fmla="*/ 1108075 h 7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00"/>
              <a:gd name="T46" fmla="*/ 0 h 771"/>
              <a:gd name="T47" fmla="*/ 1600 w 1600"/>
              <a:gd name="T48" fmla="*/ 771 h 77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00" h="771">
                <a:moveTo>
                  <a:pt x="0" y="58"/>
                </a:moveTo>
                <a:cubicBezTo>
                  <a:pt x="86" y="0"/>
                  <a:pt x="33" y="19"/>
                  <a:pt x="165" y="30"/>
                </a:cubicBezTo>
                <a:cubicBezTo>
                  <a:pt x="206" y="44"/>
                  <a:pt x="222" y="69"/>
                  <a:pt x="247" y="103"/>
                </a:cubicBezTo>
                <a:cubicBezTo>
                  <a:pt x="266" y="163"/>
                  <a:pt x="308" y="208"/>
                  <a:pt x="329" y="268"/>
                </a:cubicBezTo>
                <a:cubicBezTo>
                  <a:pt x="352" y="336"/>
                  <a:pt x="339" y="306"/>
                  <a:pt x="366" y="359"/>
                </a:cubicBezTo>
                <a:cubicBezTo>
                  <a:pt x="374" y="394"/>
                  <a:pt x="377" y="416"/>
                  <a:pt x="402" y="442"/>
                </a:cubicBezTo>
                <a:cubicBezTo>
                  <a:pt x="430" y="508"/>
                  <a:pt x="458" y="532"/>
                  <a:pt x="512" y="579"/>
                </a:cubicBezTo>
                <a:cubicBezTo>
                  <a:pt x="534" y="598"/>
                  <a:pt x="566" y="637"/>
                  <a:pt x="594" y="643"/>
                </a:cubicBezTo>
                <a:cubicBezTo>
                  <a:pt x="691" y="662"/>
                  <a:pt x="624" y="651"/>
                  <a:pt x="796" y="661"/>
                </a:cubicBezTo>
                <a:cubicBezTo>
                  <a:pt x="843" y="670"/>
                  <a:pt x="888" y="683"/>
                  <a:pt x="933" y="698"/>
                </a:cubicBezTo>
                <a:cubicBezTo>
                  <a:pt x="1020" y="689"/>
                  <a:pt x="1051" y="681"/>
                  <a:pt x="1143" y="698"/>
                </a:cubicBezTo>
                <a:cubicBezTo>
                  <a:pt x="1166" y="702"/>
                  <a:pt x="1185" y="720"/>
                  <a:pt x="1207" y="725"/>
                </a:cubicBezTo>
                <a:cubicBezTo>
                  <a:pt x="1262" y="762"/>
                  <a:pt x="1335" y="762"/>
                  <a:pt x="1399" y="771"/>
                </a:cubicBezTo>
                <a:cubicBezTo>
                  <a:pt x="1463" y="750"/>
                  <a:pt x="1436" y="760"/>
                  <a:pt x="1481" y="743"/>
                </a:cubicBezTo>
                <a:cubicBezTo>
                  <a:pt x="1543" y="684"/>
                  <a:pt x="1481" y="698"/>
                  <a:pt x="1600" y="698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399" name="Freeform 60"/>
          <p:cNvSpPr>
            <a:spLocks/>
          </p:cNvSpPr>
          <p:nvPr/>
        </p:nvSpPr>
        <p:spPr bwMode="auto">
          <a:xfrm>
            <a:off x="7524750" y="2349500"/>
            <a:ext cx="1417638" cy="217488"/>
          </a:xfrm>
          <a:custGeom>
            <a:avLst/>
            <a:gdLst>
              <a:gd name="T0" fmla="*/ 0 w 893"/>
              <a:gd name="T1" fmla="*/ 217488 h 137"/>
              <a:gd name="T2" fmla="*/ 552450 w 893"/>
              <a:gd name="T3" fmla="*/ 203200 h 137"/>
              <a:gd name="T4" fmla="*/ 639763 w 893"/>
              <a:gd name="T5" fmla="*/ 160338 h 137"/>
              <a:gd name="T6" fmla="*/ 798513 w 893"/>
              <a:gd name="T7" fmla="*/ 130175 h 137"/>
              <a:gd name="T8" fmla="*/ 1117600 w 893"/>
              <a:gd name="T9" fmla="*/ 174625 h 137"/>
              <a:gd name="T10" fmla="*/ 1379538 w 893"/>
              <a:gd name="T11" fmla="*/ 73025 h 137"/>
              <a:gd name="T12" fmla="*/ 1408113 w 893"/>
              <a:gd name="T13" fmla="*/ 0 h 1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3"/>
              <a:gd name="T22" fmla="*/ 0 h 137"/>
              <a:gd name="T23" fmla="*/ 893 w 893"/>
              <a:gd name="T24" fmla="*/ 137 h 1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3" h="137">
                <a:moveTo>
                  <a:pt x="0" y="137"/>
                </a:moveTo>
                <a:cubicBezTo>
                  <a:pt x="111" y="119"/>
                  <a:pt x="236" y="134"/>
                  <a:pt x="348" y="128"/>
                </a:cubicBezTo>
                <a:cubicBezTo>
                  <a:pt x="367" y="122"/>
                  <a:pt x="383" y="107"/>
                  <a:pt x="403" y="101"/>
                </a:cubicBezTo>
                <a:cubicBezTo>
                  <a:pt x="436" y="92"/>
                  <a:pt x="503" y="82"/>
                  <a:pt x="503" y="82"/>
                </a:cubicBezTo>
                <a:cubicBezTo>
                  <a:pt x="590" y="88"/>
                  <a:pt x="632" y="86"/>
                  <a:pt x="704" y="110"/>
                </a:cubicBezTo>
                <a:cubicBezTo>
                  <a:pt x="811" y="100"/>
                  <a:pt x="813" y="117"/>
                  <a:pt x="869" y="46"/>
                </a:cubicBezTo>
                <a:cubicBezTo>
                  <a:pt x="893" y="15"/>
                  <a:pt x="887" y="41"/>
                  <a:pt x="887" y="0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400" name="Freeform 62"/>
          <p:cNvSpPr>
            <a:spLocks/>
          </p:cNvSpPr>
          <p:nvPr/>
        </p:nvSpPr>
        <p:spPr bwMode="auto">
          <a:xfrm>
            <a:off x="5651500" y="1628775"/>
            <a:ext cx="2127250" cy="733425"/>
          </a:xfrm>
          <a:custGeom>
            <a:avLst/>
            <a:gdLst>
              <a:gd name="T0" fmla="*/ 0 w 1340"/>
              <a:gd name="T1" fmla="*/ 233363 h 462"/>
              <a:gd name="T2" fmla="*/ 158750 w 1340"/>
              <a:gd name="T3" fmla="*/ 247650 h 462"/>
              <a:gd name="T4" fmla="*/ 246063 w 1340"/>
              <a:gd name="T5" fmla="*/ 276225 h 462"/>
              <a:gd name="T6" fmla="*/ 290512 w 1340"/>
              <a:gd name="T7" fmla="*/ 290513 h 462"/>
              <a:gd name="T8" fmla="*/ 550862 w 1340"/>
              <a:gd name="T9" fmla="*/ 247650 h 462"/>
              <a:gd name="T10" fmla="*/ 638175 w 1340"/>
              <a:gd name="T11" fmla="*/ 219075 h 462"/>
              <a:gd name="T12" fmla="*/ 798512 w 1340"/>
              <a:gd name="T13" fmla="*/ 233363 h 462"/>
              <a:gd name="T14" fmla="*/ 841375 w 1340"/>
              <a:gd name="T15" fmla="*/ 261938 h 462"/>
              <a:gd name="T16" fmla="*/ 928688 w 1340"/>
              <a:gd name="T17" fmla="*/ 290513 h 462"/>
              <a:gd name="T18" fmla="*/ 1030288 w 1340"/>
              <a:gd name="T19" fmla="*/ 276225 h 462"/>
              <a:gd name="T20" fmla="*/ 1174750 w 1340"/>
              <a:gd name="T21" fmla="*/ 174625 h 462"/>
              <a:gd name="T22" fmla="*/ 1189037 w 1340"/>
              <a:gd name="T23" fmla="*/ 131763 h 462"/>
              <a:gd name="T24" fmla="*/ 1233487 w 1340"/>
              <a:gd name="T25" fmla="*/ 117475 h 462"/>
              <a:gd name="T26" fmla="*/ 1306512 w 1340"/>
              <a:gd name="T27" fmla="*/ 73025 h 462"/>
              <a:gd name="T28" fmla="*/ 1611312 w 1340"/>
              <a:gd name="T29" fmla="*/ 44450 h 462"/>
              <a:gd name="T30" fmla="*/ 1727200 w 1340"/>
              <a:gd name="T31" fmla="*/ 87313 h 462"/>
              <a:gd name="T32" fmla="*/ 1987550 w 1340"/>
              <a:gd name="T33" fmla="*/ 117475 h 462"/>
              <a:gd name="T34" fmla="*/ 2074863 w 1340"/>
              <a:gd name="T35" fmla="*/ 174625 h 462"/>
              <a:gd name="T36" fmla="*/ 2119313 w 1340"/>
              <a:gd name="T37" fmla="*/ 422275 h 462"/>
              <a:gd name="T38" fmla="*/ 2046288 w 1340"/>
              <a:gd name="T39" fmla="*/ 668338 h 462"/>
              <a:gd name="T40" fmla="*/ 1987550 w 1340"/>
              <a:gd name="T41" fmla="*/ 696913 h 4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40"/>
              <a:gd name="T64" fmla="*/ 0 h 462"/>
              <a:gd name="T65" fmla="*/ 1340 w 1340"/>
              <a:gd name="T66" fmla="*/ 462 h 46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40" h="462">
                <a:moveTo>
                  <a:pt x="0" y="147"/>
                </a:moveTo>
                <a:cubicBezTo>
                  <a:pt x="33" y="150"/>
                  <a:pt x="67" y="150"/>
                  <a:pt x="100" y="156"/>
                </a:cubicBezTo>
                <a:cubicBezTo>
                  <a:pt x="119" y="159"/>
                  <a:pt x="137" y="168"/>
                  <a:pt x="155" y="174"/>
                </a:cubicBezTo>
                <a:cubicBezTo>
                  <a:pt x="164" y="177"/>
                  <a:pt x="183" y="183"/>
                  <a:pt x="183" y="183"/>
                </a:cubicBezTo>
                <a:cubicBezTo>
                  <a:pt x="313" y="172"/>
                  <a:pt x="257" y="185"/>
                  <a:pt x="347" y="156"/>
                </a:cubicBezTo>
                <a:cubicBezTo>
                  <a:pt x="365" y="150"/>
                  <a:pt x="402" y="138"/>
                  <a:pt x="402" y="138"/>
                </a:cubicBezTo>
                <a:cubicBezTo>
                  <a:pt x="436" y="141"/>
                  <a:pt x="470" y="140"/>
                  <a:pt x="503" y="147"/>
                </a:cubicBezTo>
                <a:cubicBezTo>
                  <a:pt x="514" y="149"/>
                  <a:pt x="520" y="161"/>
                  <a:pt x="530" y="165"/>
                </a:cubicBezTo>
                <a:cubicBezTo>
                  <a:pt x="548" y="173"/>
                  <a:pt x="585" y="183"/>
                  <a:pt x="585" y="183"/>
                </a:cubicBezTo>
                <a:cubicBezTo>
                  <a:pt x="606" y="180"/>
                  <a:pt x="628" y="180"/>
                  <a:pt x="649" y="174"/>
                </a:cubicBezTo>
                <a:cubicBezTo>
                  <a:pt x="686" y="163"/>
                  <a:pt x="702" y="123"/>
                  <a:pt x="740" y="110"/>
                </a:cubicBezTo>
                <a:cubicBezTo>
                  <a:pt x="743" y="101"/>
                  <a:pt x="742" y="90"/>
                  <a:pt x="749" y="83"/>
                </a:cubicBezTo>
                <a:cubicBezTo>
                  <a:pt x="756" y="76"/>
                  <a:pt x="769" y="79"/>
                  <a:pt x="777" y="74"/>
                </a:cubicBezTo>
                <a:cubicBezTo>
                  <a:pt x="840" y="36"/>
                  <a:pt x="743" y="72"/>
                  <a:pt x="823" y="46"/>
                </a:cubicBezTo>
                <a:cubicBezTo>
                  <a:pt x="892" y="0"/>
                  <a:pt x="910" y="21"/>
                  <a:pt x="1015" y="28"/>
                </a:cubicBezTo>
                <a:cubicBezTo>
                  <a:pt x="1038" y="63"/>
                  <a:pt x="1048" y="68"/>
                  <a:pt x="1088" y="55"/>
                </a:cubicBezTo>
                <a:cubicBezTo>
                  <a:pt x="1142" y="66"/>
                  <a:pt x="1199" y="60"/>
                  <a:pt x="1252" y="74"/>
                </a:cubicBezTo>
                <a:cubicBezTo>
                  <a:pt x="1273" y="80"/>
                  <a:pt x="1307" y="110"/>
                  <a:pt x="1307" y="110"/>
                </a:cubicBezTo>
                <a:cubicBezTo>
                  <a:pt x="1323" y="161"/>
                  <a:pt x="1324" y="214"/>
                  <a:pt x="1335" y="266"/>
                </a:cubicBezTo>
                <a:cubicBezTo>
                  <a:pt x="1330" y="317"/>
                  <a:pt x="1340" y="388"/>
                  <a:pt x="1289" y="421"/>
                </a:cubicBezTo>
                <a:cubicBezTo>
                  <a:pt x="1226" y="462"/>
                  <a:pt x="1281" y="410"/>
                  <a:pt x="1252" y="439"/>
                </a:cubicBezTo>
              </a:path>
            </a:pathLst>
          </a:custGeom>
          <a:noFill/>
          <a:ln w="222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401" name="Freeform 64"/>
          <p:cNvSpPr>
            <a:spLocks/>
          </p:cNvSpPr>
          <p:nvPr/>
        </p:nvSpPr>
        <p:spPr bwMode="auto">
          <a:xfrm>
            <a:off x="7235825" y="1484313"/>
            <a:ext cx="1219200" cy="261937"/>
          </a:xfrm>
          <a:custGeom>
            <a:avLst/>
            <a:gdLst>
              <a:gd name="T0" fmla="*/ 1219200 w 768"/>
              <a:gd name="T1" fmla="*/ 44450 h 165"/>
              <a:gd name="T2" fmla="*/ 1044575 w 768"/>
              <a:gd name="T3" fmla="*/ 30162 h 165"/>
              <a:gd name="T4" fmla="*/ 900113 w 768"/>
              <a:gd name="T5" fmla="*/ 103187 h 165"/>
              <a:gd name="T6" fmla="*/ 609600 w 768"/>
              <a:gd name="T7" fmla="*/ 44450 h 165"/>
              <a:gd name="T8" fmla="*/ 333375 w 768"/>
              <a:gd name="T9" fmla="*/ 103187 h 165"/>
              <a:gd name="T10" fmla="*/ 188912 w 768"/>
              <a:gd name="T11" fmla="*/ 30162 h 165"/>
              <a:gd name="T12" fmla="*/ 87312 w 768"/>
              <a:gd name="T13" fmla="*/ 1587 h 165"/>
              <a:gd name="T14" fmla="*/ 28575 w 768"/>
              <a:gd name="T15" fmla="*/ 15875 h 165"/>
              <a:gd name="T16" fmla="*/ 0 w 768"/>
              <a:gd name="T17" fmla="*/ 103187 h 165"/>
              <a:gd name="T18" fmla="*/ 14288 w 768"/>
              <a:gd name="T19" fmla="*/ 174625 h 165"/>
              <a:gd name="T20" fmla="*/ 101600 w 768"/>
              <a:gd name="T21" fmla="*/ 261937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8"/>
              <a:gd name="T34" fmla="*/ 0 h 165"/>
              <a:gd name="T35" fmla="*/ 768 w 768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8" h="165">
                <a:moveTo>
                  <a:pt x="768" y="28"/>
                </a:moveTo>
                <a:cubicBezTo>
                  <a:pt x="726" y="38"/>
                  <a:pt x="699" y="32"/>
                  <a:pt x="658" y="19"/>
                </a:cubicBezTo>
                <a:cubicBezTo>
                  <a:pt x="623" y="31"/>
                  <a:pt x="593" y="38"/>
                  <a:pt x="567" y="65"/>
                </a:cubicBezTo>
                <a:cubicBezTo>
                  <a:pt x="326" y="49"/>
                  <a:pt x="501" y="66"/>
                  <a:pt x="384" y="28"/>
                </a:cubicBezTo>
                <a:cubicBezTo>
                  <a:pt x="314" y="35"/>
                  <a:pt x="273" y="45"/>
                  <a:pt x="210" y="65"/>
                </a:cubicBezTo>
                <a:cubicBezTo>
                  <a:pt x="153" y="51"/>
                  <a:pt x="184" y="63"/>
                  <a:pt x="119" y="19"/>
                </a:cubicBezTo>
                <a:cubicBezTo>
                  <a:pt x="101" y="7"/>
                  <a:pt x="76" y="8"/>
                  <a:pt x="55" y="1"/>
                </a:cubicBezTo>
                <a:cubicBezTo>
                  <a:pt x="43" y="4"/>
                  <a:pt x="26" y="0"/>
                  <a:pt x="18" y="10"/>
                </a:cubicBezTo>
                <a:cubicBezTo>
                  <a:pt x="5" y="25"/>
                  <a:pt x="0" y="65"/>
                  <a:pt x="0" y="65"/>
                </a:cubicBezTo>
                <a:cubicBezTo>
                  <a:pt x="3" y="80"/>
                  <a:pt x="3" y="96"/>
                  <a:pt x="9" y="110"/>
                </a:cubicBezTo>
                <a:cubicBezTo>
                  <a:pt x="20" y="135"/>
                  <a:pt x="51" y="139"/>
                  <a:pt x="64" y="165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5402" name="Picture 65" descr="MC900331684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425" y="5445125"/>
            <a:ext cx="12065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67" descr="MC900319694[1]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750" y="4365625"/>
            <a:ext cx="1492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36" name="Text Box 68"/>
          <p:cNvSpPr txBox="1">
            <a:spLocks noChangeArrowheads="1"/>
          </p:cNvSpPr>
          <p:nvPr/>
        </p:nvSpPr>
        <p:spPr bwMode="auto">
          <a:xfrm>
            <a:off x="7359650" y="5872163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NAFTA</a:t>
            </a:r>
          </a:p>
        </p:txBody>
      </p:sp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5435600" y="5013325"/>
            <a:ext cx="100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RUDE</a:t>
            </a:r>
          </a:p>
        </p:txBody>
      </p:sp>
      <p:sp>
        <p:nvSpPr>
          <p:cNvPr id="15406" name="Freeform 71"/>
          <p:cNvSpPr>
            <a:spLocks/>
          </p:cNvSpPr>
          <p:nvPr/>
        </p:nvSpPr>
        <p:spPr bwMode="auto">
          <a:xfrm>
            <a:off x="5292725" y="4221163"/>
            <a:ext cx="1292225" cy="1335087"/>
          </a:xfrm>
          <a:custGeom>
            <a:avLst/>
            <a:gdLst>
              <a:gd name="T0" fmla="*/ 28575 w 814"/>
              <a:gd name="T1" fmla="*/ 0 h 841"/>
              <a:gd name="T2" fmla="*/ 101600 w 814"/>
              <a:gd name="T3" fmla="*/ 261937 h 841"/>
              <a:gd name="T4" fmla="*/ 130175 w 814"/>
              <a:gd name="T5" fmla="*/ 347662 h 841"/>
              <a:gd name="T6" fmla="*/ 146050 w 814"/>
              <a:gd name="T7" fmla="*/ 392112 h 841"/>
              <a:gd name="T8" fmla="*/ 115888 w 814"/>
              <a:gd name="T9" fmla="*/ 682625 h 841"/>
              <a:gd name="T10" fmla="*/ 0 w 814"/>
              <a:gd name="T11" fmla="*/ 1044575 h 841"/>
              <a:gd name="T12" fmla="*/ 14288 w 814"/>
              <a:gd name="T13" fmla="*/ 1247775 h 841"/>
              <a:gd name="T14" fmla="*/ 87312 w 814"/>
              <a:gd name="T15" fmla="*/ 1306512 h 841"/>
              <a:gd name="T16" fmla="*/ 174625 w 814"/>
              <a:gd name="T17" fmla="*/ 1335087 h 841"/>
              <a:gd name="T18" fmla="*/ 333375 w 814"/>
              <a:gd name="T19" fmla="*/ 1306512 h 841"/>
              <a:gd name="T20" fmla="*/ 420688 w 814"/>
              <a:gd name="T21" fmla="*/ 1262062 h 841"/>
              <a:gd name="T22" fmla="*/ 493713 w 814"/>
              <a:gd name="T23" fmla="*/ 1219200 h 841"/>
              <a:gd name="T24" fmla="*/ 581025 w 814"/>
              <a:gd name="T25" fmla="*/ 1160462 h 841"/>
              <a:gd name="T26" fmla="*/ 900113 w 814"/>
              <a:gd name="T27" fmla="*/ 1247775 h 841"/>
              <a:gd name="T28" fmla="*/ 958850 w 814"/>
              <a:gd name="T29" fmla="*/ 1306512 h 841"/>
              <a:gd name="T30" fmla="*/ 1044575 w 814"/>
              <a:gd name="T31" fmla="*/ 1335087 h 841"/>
              <a:gd name="T32" fmla="*/ 1176338 w 814"/>
              <a:gd name="T33" fmla="*/ 1320800 h 841"/>
              <a:gd name="T34" fmla="*/ 1292225 w 814"/>
              <a:gd name="T35" fmla="*/ 1219200 h 8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14"/>
              <a:gd name="T55" fmla="*/ 0 h 841"/>
              <a:gd name="T56" fmla="*/ 814 w 814"/>
              <a:gd name="T57" fmla="*/ 841 h 8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14" h="841">
                <a:moveTo>
                  <a:pt x="18" y="0"/>
                </a:moveTo>
                <a:cubicBezTo>
                  <a:pt x="28" y="61"/>
                  <a:pt x="42" y="108"/>
                  <a:pt x="64" y="165"/>
                </a:cubicBezTo>
                <a:cubicBezTo>
                  <a:pt x="71" y="183"/>
                  <a:pt x="76" y="201"/>
                  <a:pt x="82" y="219"/>
                </a:cubicBezTo>
                <a:cubicBezTo>
                  <a:pt x="85" y="228"/>
                  <a:pt x="92" y="247"/>
                  <a:pt x="92" y="247"/>
                </a:cubicBezTo>
                <a:cubicBezTo>
                  <a:pt x="89" y="284"/>
                  <a:pt x="85" y="380"/>
                  <a:pt x="73" y="430"/>
                </a:cubicBezTo>
                <a:cubicBezTo>
                  <a:pt x="54" y="506"/>
                  <a:pt x="25" y="584"/>
                  <a:pt x="0" y="658"/>
                </a:cubicBezTo>
                <a:cubicBezTo>
                  <a:pt x="3" y="701"/>
                  <a:pt x="1" y="744"/>
                  <a:pt x="9" y="786"/>
                </a:cubicBezTo>
                <a:cubicBezTo>
                  <a:pt x="11" y="795"/>
                  <a:pt x="51" y="821"/>
                  <a:pt x="55" y="823"/>
                </a:cubicBezTo>
                <a:cubicBezTo>
                  <a:pt x="73" y="831"/>
                  <a:pt x="110" y="841"/>
                  <a:pt x="110" y="841"/>
                </a:cubicBezTo>
                <a:cubicBezTo>
                  <a:pt x="117" y="840"/>
                  <a:pt x="199" y="827"/>
                  <a:pt x="210" y="823"/>
                </a:cubicBezTo>
                <a:cubicBezTo>
                  <a:pt x="229" y="816"/>
                  <a:pt x="246" y="802"/>
                  <a:pt x="265" y="795"/>
                </a:cubicBezTo>
                <a:cubicBezTo>
                  <a:pt x="329" y="734"/>
                  <a:pt x="234" y="819"/>
                  <a:pt x="311" y="768"/>
                </a:cubicBezTo>
                <a:cubicBezTo>
                  <a:pt x="382" y="721"/>
                  <a:pt x="297" y="755"/>
                  <a:pt x="366" y="731"/>
                </a:cubicBezTo>
                <a:cubicBezTo>
                  <a:pt x="434" y="742"/>
                  <a:pt x="515" y="731"/>
                  <a:pt x="567" y="786"/>
                </a:cubicBezTo>
                <a:cubicBezTo>
                  <a:pt x="571" y="790"/>
                  <a:pt x="599" y="821"/>
                  <a:pt x="604" y="823"/>
                </a:cubicBezTo>
                <a:cubicBezTo>
                  <a:pt x="621" y="831"/>
                  <a:pt x="658" y="841"/>
                  <a:pt x="658" y="841"/>
                </a:cubicBezTo>
                <a:cubicBezTo>
                  <a:pt x="686" y="838"/>
                  <a:pt x="714" y="839"/>
                  <a:pt x="741" y="832"/>
                </a:cubicBezTo>
                <a:cubicBezTo>
                  <a:pt x="768" y="825"/>
                  <a:pt x="795" y="787"/>
                  <a:pt x="814" y="768"/>
                </a:cubicBezTo>
              </a:path>
            </a:pathLst>
          </a:custGeom>
          <a:noFill/>
          <a:ln w="254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5407" name="Freeform 72"/>
          <p:cNvSpPr>
            <a:spLocks/>
          </p:cNvSpPr>
          <p:nvPr/>
        </p:nvSpPr>
        <p:spPr bwMode="auto">
          <a:xfrm>
            <a:off x="6516688" y="5013325"/>
            <a:ext cx="1901825" cy="1233488"/>
          </a:xfrm>
          <a:custGeom>
            <a:avLst/>
            <a:gdLst>
              <a:gd name="T0" fmla="*/ 0 w 1198"/>
              <a:gd name="T1" fmla="*/ 0 h 777"/>
              <a:gd name="T2" fmla="*/ 14288 w 1198"/>
              <a:gd name="T3" fmla="*/ 42863 h 777"/>
              <a:gd name="T4" fmla="*/ 392112 w 1198"/>
              <a:gd name="T5" fmla="*/ 101600 h 777"/>
              <a:gd name="T6" fmla="*/ 566737 w 1198"/>
              <a:gd name="T7" fmla="*/ 260350 h 777"/>
              <a:gd name="T8" fmla="*/ 623887 w 1198"/>
              <a:gd name="T9" fmla="*/ 508000 h 777"/>
              <a:gd name="T10" fmla="*/ 668337 w 1198"/>
              <a:gd name="T11" fmla="*/ 681038 h 777"/>
              <a:gd name="T12" fmla="*/ 725487 w 1198"/>
              <a:gd name="T13" fmla="*/ 812800 h 777"/>
              <a:gd name="T14" fmla="*/ 841375 w 1198"/>
              <a:gd name="T15" fmla="*/ 1117600 h 777"/>
              <a:gd name="T16" fmla="*/ 1001712 w 1198"/>
              <a:gd name="T17" fmla="*/ 1204913 h 777"/>
              <a:gd name="T18" fmla="*/ 1044575 w 1198"/>
              <a:gd name="T19" fmla="*/ 1219200 h 777"/>
              <a:gd name="T20" fmla="*/ 1262062 w 1198"/>
              <a:gd name="T21" fmla="*/ 1174750 h 777"/>
              <a:gd name="T22" fmla="*/ 1698625 w 1198"/>
              <a:gd name="T23" fmla="*/ 1233488 h 777"/>
              <a:gd name="T24" fmla="*/ 1901825 w 1198"/>
              <a:gd name="T25" fmla="*/ 1174750 h 7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98"/>
              <a:gd name="T40" fmla="*/ 0 h 777"/>
              <a:gd name="T41" fmla="*/ 1198 w 1198"/>
              <a:gd name="T42" fmla="*/ 777 h 7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98" h="777">
                <a:moveTo>
                  <a:pt x="0" y="0"/>
                </a:moveTo>
                <a:cubicBezTo>
                  <a:pt x="3" y="9"/>
                  <a:pt x="1" y="22"/>
                  <a:pt x="9" y="27"/>
                </a:cubicBezTo>
                <a:cubicBezTo>
                  <a:pt x="62" y="64"/>
                  <a:pt x="216" y="62"/>
                  <a:pt x="247" y="64"/>
                </a:cubicBezTo>
                <a:cubicBezTo>
                  <a:pt x="301" y="82"/>
                  <a:pt x="311" y="134"/>
                  <a:pt x="357" y="164"/>
                </a:cubicBezTo>
                <a:cubicBezTo>
                  <a:pt x="370" y="216"/>
                  <a:pt x="386" y="266"/>
                  <a:pt x="393" y="320"/>
                </a:cubicBezTo>
                <a:cubicBezTo>
                  <a:pt x="406" y="416"/>
                  <a:pt x="385" y="378"/>
                  <a:pt x="421" y="429"/>
                </a:cubicBezTo>
                <a:cubicBezTo>
                  <a:pt x="429" y="464"/>
                  <a:pt x="432" y="486"/>
                  <a:pt x="457" y="512"/>
                </a:cubicBezTo>
                <a:cubicBezTo>
                  <a:pt x="483" y="591"/>
                  <a:pt x="481" y="630"/>
                  <a:pt x="530" y="704"/>
                </a:cubicBezTo>
                <a:cubicBezTo>
                  <a:pt x="551" y="737"/>
                  <a:pt x="598" y="748"/>
                  <a:pt x="631" y="759"/>
                </a:cubicBezTo>
                <a:cubicBezTo>
                  <a:pt x="640" y="762"/>
                  <a:pt x="658" y="768"/>
                  <a:pt x="658" y="768"/>
                </a:cubicBezTo>
                <a:cubicBezTo>
                  <a:pt x="703" y="757"/>
                  <a:pt x="750" y="751"/>
                  <a:pt x="795" y="740"/>
                </a:cubicBezTo>
                <a:cubicBezTo>
                  <a:pt x="955" y="748"/>
                  <a:pt x="955" y="749"/>
                  <a:pt x="1070" y="777"/>
                </a:cubicBezTo>
                <a:cubicBezTo>
                  <a:pt x="1103" y="770"/>
                  <a:pt x="1175" y="763"/>
                  <a:pt x="1198" y="740"/>
                </a:cubicBezTo>
              </a:path>
            </a:pathLst>
          </a:custGeom>
          <a:noFill/>
          <a:ln w="254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32783" grpId="0" animBg="1"/>
      <p:bldP spid="15366" grpId="0" animBg="1"/>
      <p:bldP spid="15367" grpId="0" animBg="1"/>
      <p:bldP spid="15368" grpId="0" animBg="1"/>
      <p:bldP spid="15377" grpId="0"/>
      <p:bldP spid="15378" grpId="0"/>
      <p:bldP spid="15379" grpId="0"/>
      <p:bldP spid="15380" grpId="0"/>
      <p:bldP spid="15381" grpId="0"/>
      <p:bldP spid="15382" grpId="0"/>
      <p:bldP spid="15383" grpId="0" animBg="1"/>
      <p:bldP spid="15384" grpId="0" animBg="1"/>
      <p:bldP spid="15385" grpId="0" animBg="1"/>
      <p:bldP spid="15386" grpId="0" animBg="1"/>
      <p:bldP spid="15387" grpId="0" animBg="1"/>
      <p:bldP spid="15388" grpId="0" animBg="1"/>
      <p:bldP spid="15389" grpId="0" animBg="1"/>
      <p:bldP spid="15394" grpId="0"/>
      <p:bldP spid="15395" grpId="0"/>
      <p:bldP spid="15396" grpId="0"/>
      <p:bldP spid="15397" grpId="0"/>
      <p:bldP spid="15398" grpId="0" animBg="1"/>
      <p:bldP spid="15399" grpId="0" animBg="1"/>
      <p:bldP spid="15400" grpId="0" animBg="1"/>
      <p:bldP spid="15401" grpId="0" animBg="1"/>
      <p:bldP spid="32836" grpId="0"/>
      <p:bldP spid="32837" grpId="0"/>
      <p:bldP spid="15406" grpId="0" animBg="1"/>
      <p:bldP spid="154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548680"/>
            <a:ext cx="8229600" cy="1139825"/>
          </a:xfrm>
        </p:spPr>
        <p:txBody>
          <a:bodyPr lIns="0" rIns="0" bIns="0"/>
          <a:lstStyle/>
          <a:p>
            <a:r>
              <a:rPr lang="hr-HR" sz="3100" b="1" dirty="0">
                <a:latin typeface="Arial" charset="0"/>
              </a:rPr>
              <a:t>Uporaba mentalnih mapa u radu s učenicima s intelektualnim teškoćama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2276872"/>
            <a:ext cx="8229600" cy="4389120"/>
          </a:xfrm>
        </p:spPr>
        <p:txBody>
          <a:bodyPr/>
          <a:lstStyle/>
          <a:p>
            <a:r>
              <a:rPr lang="hr-HR" sz="2600" dirty="0"/>
              <a:t>koristi se manji broj pojmova</a:t>
            </a:r>
          </a:p>
          <a:p>
            <a:r>
              <a:rPr lang="hr-HR" sz="2600" dirty="0"/>
              <a:t>veća uporaba zornih prikaza pojmova (slika)</a:t>
            </a:r>
          </a:p>
          <a:p>
            <a:r>
              <a:rPr lang="hr-HR" sz="2600" dirty="0"/>
              <a:t>zajednička izrada mentalnih mapa na ploči, plakatima ili papirima većeg formata</a:t>
            </a:r>
          </a:p>
          <a:p>
            <a:r>
              <a:rPr lang="hr-HR" sz="2600" dirty="0"/>
              <a:t>pojmovi unaprijed pripremljeni u tiskanom obliku</a:t>
            </a:r>
          </a:p>
          <a:p>
            <a:r>
              <a:rPr lang="hr-HR" sz="2600" dirty="0"/>
              <a:t>velika mogućnost individualizacije u nastavi (od najjednostavnijih oblika mapa sa slikama do složenijih tekstualnih oblika za učenike boljih sposobnosti)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052736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hr-HR" sz="3000" dirty="0"/>
              <a:t>crtanje i šaranje dokazano pomažu pri koncentraciji</a:t>
            </a:r>
          </a:p>
          <a:p>
            <a:pPr>
              <a:buFont typeface="Wingdings" pitchFamily="2" charset="2"/>
              <a:buNone/>
            </a:pPr>
            <a:endParaRPr lang="hr-HR" sz="3000" dirty="0"/>
          </a:p>
          <a:p>
            <a:r>
              <a:rPr lang="hr-HR" sz="3000" dirty="0"/>
              <a:t>pri ponavljanju </a:t>
            </a:r>
            <a:r>
              <a:rPr lang="hr-HR" sz="3000" dirty="0" smtClean="0"/>
              <a:t>za </a:t>
            </a:r>
            <a:r>
              <a:rPr lang="hr-HR" sz="3000" dirty="0"/>
              <a:t>provjere znanja mentalne mape pomažu ponoviti sve odjednom </a:t>
            </a:r>
          </a:p>
          <a:p>
            <a:pPr>
              <a:buFont typeface="Wingdings" pitchFamily="2" charset="2"/>
              <a:buNone/>
            </a:pPr>
            <a:endParaRPr lang="hr-HR" sz="3000" dirty="0"/>
          </a:p>
          <a:p>
            <a:pPr>
              <a:buFont typeface="Wingdings" pitchFamily="2" charset="2"/>
              <a:buNone/>
            </a:pPr>
            <a:r>
              <a:rPr lang="hr-HR" sz="3000" dirty="0"/>
              <a:t>  Sve su informacije  na jednoj stranici, </a:t>
            </a:r>
            <a:r>
              <a:rPr lang="hr-HR" sz="3000" dirty="0" smtClean="0"/>
              <a:t>pa </a:t>
            </a:r>
            <a:r>
              <a:rPr lang="hr-HR" sz="3000" dirty="0"/>
              <a:t>mozak učenika to može</a:t>
            </a:r>
          </a:p>
          <a:p>
            <a:pPr>
              <a:buFont typeface="Wingdings" pitchFamily="2" charset="2"/>
              <a:buNone/>
            </a:pPr>
            <a:r>
              <a:rPr lang="hr-HR" sz="3000" dirty="0"/>
              <a:t>                         “fotografirati”.</a:t>
            </a:r>
          </a:p>
        </p:txBody>
      </p:sp>
      <p:pic>
        <p:nvPicPr>
          <p:cNvPr id="28675" name="Picture 4" descr="MC9002164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013325"/>
            <a:ext cx="18161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0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4000" i="1" dirty="0" smtClean="0"/>
              <a:t>Umjesto zaključka …</a:t>
            </a:r>
            <a:endParaRPr lang="sr-Latn-CS" sz="4000" i="1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89684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hr-HR" sz="2800" dirty="0"/>
              <a:t>“Niti jedna metoda ne djeluje jednako uspješno za svu djecu.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hr-HR" sz="2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hr-HR" sz="28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hr-HR" sz="2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hr-HR" sz="2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hr-HR" sz="2800" dirty="0"/>
              <a:t>                      Zbog toga je veoma            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hr-HR" sz="2800" dirty="0"/>
              <a:t>                     važno iskušati nekoliko   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hr-HR" sz="2800" dirty="0"/>
              <a:t>                    raznih metoda i prilagoditi se individualnim osobinama svakog djeteta”.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hr-HR" sz="2800" dirty="0"/>
              <a:t>                          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hr-HR" sz="2800" dirty="0"/>
              <a:t>                                     </a:t>
            </a:r>
            <a:r>
              <a:rPr lang="hr-HR" sz="2400" dirty="0" err="1"/>
              <a:t>Mahesh</a:t>
            </a:r>
            <a:r>
              <a:rPr lang="hr-HR" sz="2400" dirty="0"/>
              <a:t> </a:t>
            </a:r>
            <a:r>
              <a:rPr lang="hr-HR" sz="2400" dirty="0" err="1"/>
              <a:t>Sharma</a:t>
            </a:r>
            <a:endParaRPr lang="hr-H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2000" dirty="0"/>
          </a:p>
        </p:txBody>
      </p:sp>
      <p:pic>
        <p:nvPicPr>
          <p:cNvPr id="81926" name="Picture 6" descr="MC90041546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2258712" cy="194461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0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124744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800" dirty="0"/>
              <a:t>        </a:t>
            </a:r>
          </a:p>
          <a:p>
            <a:pPr>
              <a:buFont typeface="Wingdings" pitchFamily="2" charset="2"/>
              <a:buNone/>
            </a:pPr>
            <a:r>
              <a:rPr lang="hr-HR" sz="2800" dirty="0"/>
              <a:t>         </a:t>
            </a:r>
            <a:r>
              <a:rPr lang="hr-HR" sz="2800" dirty="0" smtClean="0"/>
              <a:t>Puno uspjeha u daljnjem radu.</a:t>
            </a:r>
          </a:p>
          <a:p>
            <a:pPr>
              <a:buFont typeface="Wingdings" pitchFamily="2" charset="2"/>
              <a:buNone/>
            </a:pPr>
            <a:endParaRPr lang="hr-HR" sz="2800" dirty="0"/>
          </a:p>
          <a:p>
            <a:pPr>
              <a:buFont typeface="Wingdings" pitchFamily="2" charset="2"/>
              <a:buNone/>
            </a:pPr>
            <a:r>
              <a:rPr lang="hr-HR" sz="2800" dirty="0" smtClean="0"/>
              <a:t>                                         </a:t>
            </a:r>
            <a:r>
              <a:rPr lang="hr-HR" sz="2800" dirty="0"/>
              <a:t>Zahvaljujem na pažnji.</a:t>
            </a:r>
          </a:p>
          <a:p>
            <a:pPr>
              <a:buFont typeface="Wingdings" pitchFamily="2" charset="2"/>
              <a:buNone/>
            </a:pPr>
            <a:endParaRPr lang="hr-HR" sz="2800" dirty="0"/>
          </a:p>
          <a:p>
            <a:pPr>
              <a:buFont typeface="Wingdings" pitchFamily="2" charset="2"/>
              <a:buNone/>
            </a:pPr>
            <a:r>
              <a:rPr lang="hr-HR" sz="2800" dirty="0"/>
              <a:t>                     </a:t>
            </a:r>
          </a:p>
          <a:p>
            <a:pPr>
              <a:buFont typeface="Wingdings" pitchFamily="2" charset="2"/>
              <a:buNone/>
            </a:pPr>
            <a:r>
              <a:rPr lang="hr-HR" sz="2800" dirty="0"/>
              <a:t>					</a:t>
            </a:r>
            <a:r>
              <a:rPr lang="hr-HR" sz="2000" dirty="0"/>
              <a:t>Petra </a:t>
            </a:r>
            <a:r>
              <a:rPr lang="hr-HR" sz="2000" dirty="0" err="1"/>
              <a:t>Međimorec</a:t>
            </a:r>
            <a:r>
              <a:rPr lang="hr-HR" sz="2000" dirty="0"/>
              <a:t> Grgurić,</a:t>
            </a:r>
          </a:p>
          <a:p>
            <a:pPr>
              <a:buFont typeface="Wingdings" pitchFamily="2" charset="2"/>
              <a:buNone/>
            </a:pPr>
            <a:r>
              <a:rPr lang="hr-HR" sz="2000" dirty="0"/>
              <a:t>                                                             </a:t>
            </a:r>
            <a:r>
              <a:rPr lang="hr-HR" sz="2000" dirty="0" err="1"/>
              <a:t>prof</a:t>
            </a:r>
            <a:r>
              <a:rPr lang="hr-HR" sz="2000" dirty="0"/>
              <a:t>. defektolog</a:t>
            </a:r>
          </a:p>
        </p:txBody>
      </p:sp>
      <p:pic>
        <p:nvPicPr>
          <p:cNvPr id="12" name="Picture 4" descr="MC90005564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24225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b="1" dirty="0" smtClean="0"/>
              <a:t>Kompetentni nastavnici – motivirani učenici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latin typeface="Calibri" pitchFamily="34" charset="0"/>
              </a:rPr>
              <a:t>strukovni nastavnici koji su spremni uvoditi suvremene, na učenika usmjerene pristupe nastavi i koji se kontinuirano stručno usavršavaju</a:t>
            </a:r>
          </a:p>
          <a:p>
            <a:r>
              <a:rPr lang="hr-HR" dirty="0" smtClean="0">
                <a:latin typeface="Calibri" pitchFamily="34" charset="0"/>
              </a:rPr>
              <a:t>stručni entuzijasti koji se s poštovanjem odnose prema učenicima uvažavajući njihove interese, mogućnosti i ograničenja, </a:t>
            </a:r>
          </a:p>
          <a:p>
            <a:pPr>
              <a:buNone/>
            </a:pPr>
            <a:r>
              <a:rPr lang="hr-HR" dirty="0" smtClean="0">
                <a:latin typeface="Calibri" pitchFamily="34" charset="0"/>
              </a:rPr>
              <a:t>    te imaju odgovarajući autoritet, postavljaju jasna pravila i  dosljedno ih provode</a:t>
            </a:r>
          </a:p>
          <a:p>
            <a:endParaRPr lang="hr-HR" dirty="0" smtClean="0">
              <a:latin typeface="Calibri" pitchFamily="34" charset="0"/>
            </a:endParaRPr>
          </a:p>
          <a:p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Učenici više uvažavaju strukovne nastavnike</a:t>
            </a:r>
          </a:p>
          <a:p>
            <a:pPr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                                         koji dolaze iz prakse !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099" name="Picture 3" descr="C:\Users\Petra\AppData\Local\Microsoft\Windows\Temporary Internet Files\Content.IE5\D9JMCCNK\MC9004398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221088"/>
            <a:ext cx="1547664" cy="123608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Zvuči li poznato?</a:t>
            </a:r>
          </a:p>
        </p:txBody>
      </p:sp>
      <p:pic>
        <p:nvPicPr>
          <p:cNvPr id="7176" name="Picture 8" descr="matematički prib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4588" y="2309813"/>
            <a:ext cx="3362325" cy="3457575"/>
          </a:xfrm>
          <a:noFill/>
          <a:ln/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i="1" dirty="0"/>
              <a:t>   </a:t>
            </a:r>
            <a:r>
              <a:rPr lang="hr-HR" sz="3200" i="1" dirty="0"/>
              <a:t>“Moji su učenici potpuno nezainteresirani, bez obzira koliko   se ja trudila. Baš ništa ih ne zanima. “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r-HR" dirty="0"/>
              <a:t>Ako nije motiviran učenik je…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800" dirty="0"/>
              <a:t>Nezainteresiran</a:t>
            </a:r>
          </a:p>
          <a:p>
            <a:pPr>
              <a:lnSpc>
                <a:spcPct val="80000"/>
              </a:lnSpc>
            </a:pPr>
            <a:r>
              <a:rPr lang="hr-HR" sz="2800" dirty="0"/>
              <a:t>Nemiran, ometa i/ili izbjegava nastavu, neprilagođenog ponašanja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800" dirty="0"/>
              <a:t>                    ili</a:t>
            </a:r>
          </a:p>
          <a:p>
            <a:pPr>
              <a:lnSpc>
                <a:spcPct val="80000"/>
              </a:lnSpc>
            </a:pPr>
            <a:r>
              <a:rPr lang="hr-HR" sz="2800" dirty="0"/>
              <a:t>Pasivan, klonuo, spava na satu, gleda kroz prozor, izbjegava rad, depresivan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2800" dirty="0"/>
          </a:p>
          <a:p>
            <a:pPr>
              <a:lnSpc>
                <a:spcPct val="80000"/>
              </a:lnSpc>
            </a:pPr>
            <a:r>
              <a:rPr lang="hr-HR" sz="2800" dirty="0"/>
              <a:t>Ne ulaže trud u rad</a:t>
            </a:r>
          </a:p>
          <a:p>
            <a:pPr>
              <a:lnSpc>
                <a:spcPct val="80000"/>
              </a:lnSpc>
            </a:pPr>
            <a:r>
              <a:rPr lang="hr-HR" sz="2800" dirty="0"/>
              <a:t>Zaostaje u usvajanju gradiva</a:t>
            </a:r>
          </a:p>
          <a:p>
            <a:pPr>
              <a:lnSpc>
                <a:spcPct val="80000"/>
              </a:lnSpc>
            </a:pPr>
            <a:r>
              <a:rPr lang="hr-HR" sz="2800" dirty="0"/>
              <a:t>Postiže neuspjeh i “skuplja” loše ocjene</a:t>
            </a:r>
          </a:p>
          <a:p>
            <a:pPr>
              <a:lnSpc>
                <a:spcPct val="80000"/>
              </a:lnSpc>
            </a:pPr>
            <a:endParaRPr lang="hr-H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3300" i="1" dirty="0"/>
              <a:t>“Svaki ugodan trenutak u razredu </a:t>
            </a:r>
          </a:p>
          <a:p>
            <a:pPr algn="ctr">
              <a:buFont typeface="Wingdings" pitchFamily="2" charset="2"/>
              <a:buNone/>
            </a:pPr>
            <a:r>
              <a:rPr lang="hr-HR" sz="3300" i="1" dirty="0"/>
              <a:t>stimulira učenje.</a:t>
            </a:r>
          </a:p>
          <a:p>
            <a:pPr algn="ctr">
              <a:buFont typeface="Wingdings" pitchFamily="2" charset="2"/>
              <a:buNone/>
            </a:pPr>
            <a:endParaRPr lang="hr-HR" sz="3300" i="1" dirty="0"/>
          </a:p>
          <a:p>
            <a:pPr algn="ctr">
              <a:buFont typeface="Wingdings" pitchFamily="2" charset="2"/>
              <a:buNone/>
            </a:pPr>
            <a:r>
              <a:rPr lang="hr-HR" sz="3300" i="1" dirty="0"/>
              <a:t>Svaka neugoda, dosada u razredu</a:t>
            </a:r>
          </a:p>
          <a:p>
            <a:pPr algn="ctr">
              <a:buFont typeface="Wingdings" pitchFamily="2" charset="2"/>
              <a:buNone/>
            </a:pPr>
            <a:r>
              <a:rPr lang="hr-HR" sz="3300" i="1" dirty="0"/>
              <a:t> ometaju učenje.”</a:t>
            </a:r>
          </a:p>
          <a:p>
            <a:pPr algn="ctr">
              <a:buFont typeface="Wingdings" pitchFamily="2" charset="2"/>
              <a:buNone/>
            </a:pPr>
            <a:endParaRPr lang="hr-HR" sz="3300" i="1" dirty="0"/>
          </a:p>
          <a:p>
            <a:pPr>
              <a:buFont typeface="Wingdings" pitchFamily="2" charset="2"/>
              <a:buNone/>
            </a:pPr>
            <a:r>
              <a:rPr lang="hr-HR" sz="3300" dirty="0"/>
              <a:t>						Anton Došen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Kvalitetna nastava 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dirty="0"/>
              <a:t>                    </a:t>
            </a:r>
            <a:r>
              <a:rPr lang="hr-HR" i="1" dirty="0"/>
              <a:t>Nastava </a:t>
            </a:r>
            <a:r>
              <a:rPr lang="hr-HR" i="1" dirty="0" smtClean="0"/>
              <a:t>        </a:t>
            </a:r>
            <a:endParaRPr lang="hr-HR" i="1" dirty="0"/>
          </a:p>
          <a:p>
            <a:pPr algn="ctr">
              <a:buFont typeface="Wingdings" pitchFamily="2" charset="2"/>
              <a:buNone/>
            </a:pPr>
            <a:r>
              <a:rPr lang="hr-HR" i="1" dirty="0"/>
              <a:t>                     mora biti zanimljiva,   </a:t>
            </a:r>
          </a:p>
          <a:p>
            <a:pPr algn="ctr">
              <a:buFont typeface="Wingdings" pitchFamily="2" charset="2"/>
              <a:buNone/>
            </a:pPr>
            <a:r>
              <a:rPr lang="hr-HR" i="1" dirty="0"/>
              <a:t>                     raznolika i dinamična. </a:t>
            </a:r>
          </a:p>
          <a:p>
            <a:pPr algn="ctr">
              <a:buFont typeface="Wingdings" pitchFamily="2" charset="2"/>
              <a:buNone/>
            </a:pPr>
            <a:r>
              <a:rPr lang="hr-HR" i="1" dirty="0"/>
              <a:t>Ona mora biti “vrckava” </a:t>
            </a:r>
          </a:p>
          <a:p>
            <a:pPr algn="ctr">
              <a:buFont typeface="Wingdings" pitchFamily="2" charset="2"/>
              <a:buNone/>
            </a:pPr>
            <a:r>
              <a:rPr lang="hr-HR" i="1" dirty="0"/>
              <a:t>i stalno intelektualno poticajna</a:t>
            </a:r>
          </a:p>
          <a:p>
            <a:pPr>
              <a:buFont typeface="Wingdings" pitchFamily="2" charset="2"/>
              <a:buNone/>
            </a:pPr>
            <a:r>
              <a:rPr lang="hr-HR" i="1" dirty="0"/>
              <a:t>       za učenika.</a:t>
            </a:r>
          </a:p>
        </p:txBody>
      </p:sp>
      <p:pic>
        <p:nvPicPr>
          <p:cNvPr id="83976" name="Picture 8" descr="MC90039074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162175" cy="2038350"/>
          </a:xfrm>
          <a:prstGeom prst="rect">
            <a:avLst/>
          </a:prstGeom>
          <a:noFill/>
        </p:spPr>
      </p:pic>
      <p:pic>
        <p:nvPicPr>
          <p:cNvPr id="83977" name="Picture 9" descr="MC90005692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581525"/>
            <a:ext cx="2519362" cy="16430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Suvremene nastavne metode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>
                <a:latin typeface="Calibri" pitchFamily="34" charset="0"/>
              </a:rPr>
              <a:t>Suvremene n</a:t>
            </a:r>
            <a:r>
              <a:rPr lang="vi-VN" b="1" dirty="0" smtClean="0">
                <a:latin typeface="Calibri" pitchFamily="34" charset="0"/>
              </a:rPr>
              <a:t>astavne metode</a:t>
            </a:r>
            <a:r>
              <a:rPr lang="vi-VN" dirty="0" smtClean="0">
                <a:latin typeface="Calibri" pitchFamily="34" charset="0"/>
              </a:rPr>
              <a:t> su načini rada</a:t>
            </a:r>
            <a:r>
              <a:rPr lang="hr-HR" dirty="0" smtClean="0">
                <a:latin typeface="Calibri" pitchFamily="34" charset="0"/>
              </a:rPr>
              <a:t> na nastavnim sadržajima u kojima bi trebali aktivno sudjelovati</a:t>
            </a:r>
          </a:p>
          <a:p>
            <a:pPr>
              <a:buNone/>
            </a:pPr>
            <a:r>
              <a:rPr lang="hr-HR" dirty="0" smtClean="0">
                <a:latin typeface="Calibri" pitchFamily="34" charset="0"/>
              </a:rPr>
              <a:t>                                         i nastavnici i učenici, </a:t>
            </a:r>
          </a:p>
          <a:p>
            <a:pPr>
              <a:buNone/>
            </a:pPr>
            <a:r>
              <a:rPr lang="hr-HR" dirty="0" smtClean="0">
                <a:latin typeface="Calibri" pitchFamily="34" charset="0"/>
              </a:rPr>
              <a:t>    </a:t>
            </a:r>
            <a:r>
              <a:rPr lang="vi-VN" dirty="0" smtClean="0">
                <a:latin typeface="Calibri" pitchFamily="34" charset="0"/>
              </a:rPr>
              <a:t>pri čemu učenici stječu </a:t>
            </a:r>
            <a:r>
              <a:rPr lang="hr-HR" dirty="0" smtClean="0">
                <a:latin typeface="Calibri" pitchFamily="34" charset="0"/>
              </a:rPr>
              <a:t>suvremene spoznaje</a:t>
            </a:r>
            <a:r>
              <a:rPr lang="vi-VN" dirty="0" smtClean="0">
                <a:latin typeface="Calibri" pitchFamily="34" charset="0"/>
              </a:rPr>
              <a:t> i razvijaju sposobnosti. </a:t>
            </a:r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Metode koje potiču učenika na aktivnost, učenje iskustvom, promatranje i eksperimentiranje,</a:t>
            </a:r>
          </a:p>
          <a:p>
            <a:pPr>
              <a:buNone/>
            </a:pPr>
            <a:r>
              <a:rPr lang="hr-HR" dirty="0" smtClean="0">
                <a:latin typeface="Calibri" pitchFamily="34" charset="0"/>
              </a:rPr>
              <a:t>                                     potrebno je koristiti kad god je to moguće.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latin typeface="Calibri" pitchFamily="34" charset="0"/>
              </a:rPr>
              <a:t>                                        </a:t>
            </a:r>
          </a:p>
          <a:p>
            <a:pPr>
              <a:buNone/>
            </a:pPr>
            <a:r>
              <a:rPr lang="hr-HR" dirty="0" smtClean="0">
                <a:latin typeface="Calibri" pitchFamily="34" charset="0"/>
              </a:rPr>
              <a:t>                                                        VIŠE RAZINE ZNANJA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Prugasta strelica udesno 3"/>
          <p:cNvSpPr/>
          <p:nvPr/>
        </p:nvSpPr>
        <p:spPr>
          <a:xfrm>
            <a:off x="3203848" y="5517232"/>
            <a:ext cx="100811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81" name="Picture 9" descr="C:\Users\Petra\AppData\Local\Microsoft\Windows\Temporary Internet Files\Content.IE5\JXZX0Z9W\MC9000890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69160"/>
            <a:ext cx="1801368" cy="175016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002" t="90224" r="78697" b="3531"/>
          <a:stretch>
            <a:fillRect/>
          </a:stretch>
        </p:blipFill>
        <p:spPr bwMode="auto">
          <a:xfrm>
            <a:off x="8316416" y="6128718"/>
            <a:ext cx="827584" cy="729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uvremene metode i oblici rada &amp;#x0D;&amp;#x0A;u strukovnim školama&amp;#x0D;&amp;#x0A;&amp;quot;&quot;/&gt;&lt;property id=&quot;20307&quot; value=&quot;256&quot;/&gt;&lt;/object&gt;&lt;object type=&quot;3&quot; unique_id=&quot;10074&quot;&gt;&lt;property id=&quot;20148&quot; value=&quot;5&quot;/&gt;&lt;property id=&quot;20300&quot; value=&quot;Slide 4 - &amp;quot;Suvremena strukovna škola&amp;quot;&quot;/&gt;&lt;property id=&quot;20307&quot; value=&quot;271&quot;/&gt;&lt;/object&gt;&lt;object type=&quot;3&quot; unique_id=&quot;10079&quot;&gt;&lt;property id=&quot;20148&quot; value=&quot;5&quot;/&gt;&lt;property id=&quot;20300&quot; value=&quot;Slide 6 - &amp;quot;&amp;#x0D;&amp;#x0A;Kompetentni nastavnici – motivirani učenici&amp;#x0D;&amp;#x0A;&amp;quot;&quot;/&gt;&lt;property id=&quot;20307&quot; value=&quot;277&quot;/&gt;&lt;/object&gt;&lt;object type=&quot;3&quot; unique_id=&quot;10082&quot;&gt;&lt;property id=&quot;20148&quot; value=&quot;5&quot;/&gt;&lt;property id=&quot;20300&quot; value=&quot;Slide 5 - &amp;quot;Ciljevi suvremenog strukovnog obrazovanja:&amp;quot;&quot;/&gt;&lt;property id=&quot;20307&quot; value=&quot;258&quot;/&gt;&lt;/object&gt;&lt;object type=&quot;3&quot; unique_id=&quot;10083&quot;&gt;&lt;property id=&quot;20148&quot; value=&quot;5&quot;/&gt;&lt;property id=&quot;20300&quot; value=&quot;Slide 14 - &amp;quot;NASTAVNE METODE&amp;quot;&quot;/&gt;&lt;property id=&quot;20307&quot; value=&quot;270&quot;/&gt;&lt;/object&gt;&lt;object type=&quot;3&quot; unique_id=&quot;10084&quot;&gt;&lt;property id=&quot;20148&quot; value=&quot;5&quot;/&gt;&lt;property id=&quot;20300&quot; value=&quot;Slide 26 - &amp;quot;Nastava i učenici s intelektualnim teškoćama&amp;quot;&quot;/&gt;&lt;property id=&quot;20307&quot; value=&quot;260&quot;/&gt;&lt;/object&gt;&lt;object type=&quot;3&quot; unique_id=&quot;10085&quot;&gt;&lt;property id=&quot;20148&quot; value=&quot;5&quot;/&gt;&lt;property id=&quot;20300&quot; value=&quot;Slide 12 - &amp;quot;Kvalitetna nastava  &amp;quot;&quot;/&gt;&lt;property id=&quot;20307&quot; value=&quot;259&quot;/&gt;&lt;/object&gt;&lt;object type=&quot;3&quot; unique_id=&quot;10087&quot;&gt;&lt;property id=&quot;20148&quot; value=&quot;5&quot;/&gt;&lt;property id=&quot;20300&quot; value=&quot;Slide 27 - &amp;quot;Princip zornosti&amp;quot;&quot;/&gt;&lt;property id=&quot;20307&quot; value=&quot;262&quot;/&gt;&lt;/object&gt;&lt;object type=&quot;3&quot; unique_id=&quot;10088&quot;&gt;&lt;property id=&quot;20148&quot; value=&quot;5&quot;/&gt;&lt;property id=&quot;20300&quot; value=&quot;Slide 28 - &amp;quot;Princip postupnosti&amp;quot;&quot;/&gt;&lt;property id=&quot;20307&quot; value=&quot;263&quot;/&gt;&lt;/object&gt;&lt;object type=&quot;3&quot; unique_id=&quot;10089&quot;&gt;&lt;property id=&quot;20148&quot; value=&quot;5&quot;/&gt;&lt;property id=&quot;20300&quot; value=&quot;Slide 29 - &amp;quot;Princip socijalizacije&amp;quot;&quot;/&gt;&lt;property id=&quot;20307&quot; value=&quot;264&quot;/&gt;&lt;/object&gt;&lt;object type=&quot;3&quot; unique_id=&quot;10090&quot;&gt;&lt;property id=&quot;20148&quot; value=&quot;5&quot;/&gt;&lt;property id=&quot;20300&quot; value=&quot;Slide 30&quot;/&gt;&lt;property id=&quot;20307&quot; value=&quot;265&quot;/&gt;&lt;/object&gt;&lt;object type=&quot;3&quot; unique_id=&quot;10093&quot;&gt;&lt;property id=&quot;20148&quot; value=&quot;5&quot;/&gt;&lt;property id=&quot;20300&quot; value=&quot;Slide 44 - &amp;quot;Umjesto zaključka …&amp;quot;&quot;/&gt;&lt;property id=&quot;20307&quot; value=&quot;269&quot;/&gt;&lt;/object&gt;&lt;object type=&quot;3&quot; unique_id=&quot;10362&quot;&gt;&lt;property id=&quot;20148&quot; value=&quot;5&quot;/&gt;&lt;property id=&quot;20300&quot; value=&quot;Slide 13 - &amp;quot;Suvremene nastavne metode &amp;quot;&quot;/&gt;&lt;property id=&quot;20307&quot; value=&quot;279&quot;/&gt;&lt;/object&gt;&lt;object type=&quot;3&quot; unique_id=&quot;10363&quot;&gt;&lt;property id=&quot;20148&quot; value=&quot;5&quot;/&gt;&lt;property id=&quot;20300&quot; value=&quot;Slide 15 - &amp;quot;Odabir nastavne metode&amp;quot;&quot;/&gt;&lt;property id=&quot;20307&quot; value=&quot;280&quot;/&gt;&lt;/object&gt;&lt;object type=&quot;3&quot; unique_id=&quot;10364&quot;&gt;&lt;property id=&quot;20148&quot; value=&quot;5&quot;/&gt;&lt;property id=&quot;20300&quot; value=&quot;Slide 19 - &amp;quot;Oblici rada&amp;quot;&quot;/&gt;&lt;property id=&quot;20307&quot; value=&quot;281&quot;/&gt;&lt;/object&gt;&lt;object type=&quot;3&quot; unique_id=&quot;10365&quot;&gt;&lt;property id=&quot;20148&quot; value=&quot;5&quot;/&gt;&lt;property id=&quot;20300&quot; value=&quot;Slide 20 - &amp;quot;1. FRONTALNI OBLIK RADA&amp;quot;&quot;/&gt;&lt;property id=&quot;20307&quot; value=&quot;282&quot;/&gt;&lt;/object&gt;&lt;object type=&quot;3&quot; unique_id=&quot;10366&quot;&gt;&lt;property id=&quot;20148&quot; value=&quot;5&quot;/&gt;&lt;property id=&quot;20300&quot; value=&quot;Slide 21 - &amp;quot;2. INDIVIDUALNI I INDIVIDUALIZIRANI  &amp;#x0D;&amp;#x0A;                           OBLIK RADA &amp;quot;&quot;/&gt;&lt;property id=&quot;20307&quot; value=&quot;283&quot;/&gt;&lt;/object&gt;&lt;object type=&quot;3&quot; unique_id=&quot;10367&quot;&gt;&lt;property id=&quot;20148&quot; value=&quot;5&quot;/&gt;&lt;property id=&quot;20300&quot; value=&quot;Slide 22 - &amp;quot;3. PARTNERSKI OBLIK RADA&amp;#x0D;&amp;#x0A; (RAD U PARU)&amp;quot;&quot;/&gt;&lt;property id=&quot;20307&quot; value=&quot;284&quot;/&gt;&lt;/object&gt;&lt;object type=&quot;3&quot; unique_id=&quot;10368&quot;&gt;&lt;property id=&quot;20148&quot; value=&quot;5&quot;/&gt;&lt;property id=&quot;20300&quot; value=&quot;Slide 23 - &amp;quot;4. GRUPNI OBLIK RADA&amp;quot;&quot;/&gt;&lt;property id=&quot;20307&quot; value=&quot;285&quot;/&gt;&lt;/object&gt;&lt;object type=&quot;3&quot; unique_id=&quot;10485&quot;&gt;&lt;property id=&quot;20148&quot; value=&quot;5&quot;/&gt;&lt;property id=&quot;20300&quot; value=&quot;Slide 24 - &amp;quot;5. TIMSKI OBLIK RADA - PROJEKTI&amp;quot;&quot;/&gt;&lt;property id=&quot;20307&quot; value=&quot;286&quot;/&gt;&lt;/object&gt;&lt;object type=&quot;3&quot; unique_id=&quot;10516&quot;&gt;&lt;property id=&quot;20148&quot; value=&quot;5&quot;/&gt;&lt;property id=&quot;20300&quot; value=&quot;Slide 25 - &amp;quot;&amp;#x0D;&amp;#x0A;KAKO STVORITI I UPRAVLJATI TIMOVIMA VISOKOG UČINKA &amp;#x0D;&amp;#x0A;&amp;quot;&quot;/&gt;&lt;property id=&quot;20307&quot; value=&quot;287&quot;/&gt;&lt;/object&gt;&lt;object type=&quot;3&quot; unique_id=&quot;10735&quot;&gt;&lt;property id=&quot;20148&quot; value=&quot;5&quot;/&gt;&lt;property id=&quot;20300&quot; value=&quot;Slide 16 - &amp;quot;Uporaba ICT-a u nastavi &amp;quot;&quot;/&gt;&lt;property id=&quot;20307&quot; value=&quot;289&quot;/&gt;&lt;/object&gt;&lt;object type=&quot;3&quot; unique_id=&quot;10736&quot;&gt;&lt;property id=&quot;20148&quot; value=&quot;5&quot;/&gt;&lt;property id=&quot;20300&quot; value=&quot;Slide 17 - &amp;quot;Primjeri uporabe ICT-a u nastavi:&amp;quot;&quot;/&gt;&lt;property id=&quot;20307&quot; value=&quot;290&quot;/&gt;&lt;/object&gt;&lt;object type=&quot;3&quot; unique_id=&quot;10737&quot;&gt;&lt;property id=&quot;20148&quot; value=&quot;5&quot;/&gt;&lt;property id=&quot;20300&quot; value=&quot;Slide 18 - &amp;quot;Oprez pri uporabi ICT-a u nastavi&amp;quot;&quot;/&gt;&lt;property id=&quot;20307&quot; value=&quot;291&quot;/&gt;&lt;/object&gt;&lt;object type=&quot;3&quot; unique_id=&quot;10837&quot;&gt;&lt;property id=&quot;20148&quot; value=&quot;5&quot;/&gt;&lt;property id=&quot;20300&quot; value=&quot;Slide 3 - &amp;quot;Tradicionalne strukovne škole &amp;quot;&quot;/&gt;&lt;property id=&quot;20307&quot; value=&quot;292&quot;/&gt;&lt;/object&gt;&lt;object type=&quot;3&quot; unique_id=&quot;10870&quot;&gt;&lt;property id=&quot;20148&quot; value=&quot;5&quot;/&gt;&lt;property id=&quot;20300&quot; value=&quot;Slide 2 - &amp;quot; STRUKOVNA ŠKOLA&amp;quot;&quot;/&gt;&lt;property id=&quot;20307&quot; value=&quot;293&quot;/&gt;&lt;/object&gt;&lt;object type=&quot;3&quot; unique_id=&quot;11630&quot;&gt;&lt;property id=&quot;20148&quot; value=&quot;5&quot;/&gt;&lt;property id=&quot;20300&quot; value=&quot;Slide 7 - &amp;quot;Zvuči li poznato?&amp;quot;&quot;/&gt;&lt;property id=&quot;20307&quot; value=&quot;296&quot;/&gt;&lt;/object&gt;&lt;object type=&quot;3&quot; unique_id=&quot;11631&quot;&gt;&lt;property id=&quot;20148&quot; value=&quot;5&quot;/&gt;&lt;property id=&quot;20300&quot; value=&quot;Slide 9 - &amp;quot;  Zabluda:&amp;quot;&quot;/&gt;&lt;property id=&quot;20307&quot; value=&quot;297&quot;/&gt;&lt;/object&gt;&lt;object type=&quot;3&quot; unique_id=&quot;11632&quot;&gt;&lt;property id=&quot;20148&quot; value=&quot;5&quot;/&gt;&lt;property id=&quot;20300&quot; value=&quot;Slide 10&quot;/&gt;&lt;property id=&quot;20307&quot; value=&quot;298&quot;/&gt;&lt;/object&gt;&lt;object type=&quot;3&quot; unique_id=&quot;11633&quot;&gt;&lt;property id=&quot;20148&quot; value=&quot;5&quot;/&gt;&lt;property id=&quot;20300&quot; value=&quot;Slide 8 - &amp;quot;Ako nije motiviran učenik je…&amp;quot;&quot;/&gt;&lt;property id=&quot;20307&quot; value=&quot;299&quot;/&gt;&lt;/object&gt;&lt;object type=&quot;3&quot; unique_id=&quot;11634&quot;&gt;&lt;property id=&quot;20148&quot; value=&quot;5&quot;/&gt;&lt;property id=&quot;20300&quot; value=&quot;Slide 45&quot;/&gt;&lt;property id=&quot;20307&quot; value=&quot;295&quot;/&gt;&lt;/object&gt;&lt;object type=&quot;3&quot; unique_id=&quot;12440&quot;&gt;&lt;property id=&quot;20148&quot; value=&quot;5&quot;/&gt;&lt;property id=&quot;20300&quot; value=&quot;Slide 11&quot;/&gt;&lt;property id=&quot;20307&quot; value=&quot;320&quot;/&gt;&lt;/object&gt;&lt;object type=&quot;3&quot; unique_id=&quot;12441&quot;&gt;&lt;property id=&quot;20148&quot; value=&quot;5&quot;/&gt;&lt;property id=&quot;20300&quot; value=&quot;Slide 31 - &amp;quot;PRIMJERI &amp;#x0D;&amp;#x0A;SUVREMENIH METODA:&amp;#x0D;&amp;#x0A;&amp;quot;&quot;/&gt;&lt;property id=&quot;20307&quot; value=&quot;300&quot;/&gt;&lt;/object&gt;&lt;object type=&quot;3&quot; unique_id=&quot;12442&quot;&gt;&lt;property id=&quot;20148&quot; value=&quot;5&quot;/&gt;&lt;property id=&quot;20300&quot; value=&quot;Slide 32 - &amp;quot;1. INTERAKTIVNI KVIZ&amp;quot;&quot;/&gt;&lt;property id=&quot;20307&quot; value=&quot;321&quot;/&gt;&lt;/object&gt;&lt;object type=&quot;3&quot; unique_id=&quot;12443&quot;&gt;&lt;property id=&quot;20148&quot; value=&quot;5&quot;/&gt;&lt;property id=&quot;20300&quot; value=&quot;Slide 35 - &amp;quot;2. MENTALNE MAPE&amp;quot;&quot;/&gt;&lt;property id=&quot;20307&quot; value=&quot;302&quot;/&gt;&lt;/object&gt;&lt;object type=&quot;3&quot; unique_id=&quot;12444&quot;&gt;&lt;property id=&quot;20148&quot; value=&quot;5&quot;/&gt;&lt;property id=&quot;20300&quot; value=&quot;Slide 36 - &amp;quot;Što su mentalne mape?&amp;quot;&quot;/&gt;&lt;property id=&quot;20307&quot; value=&quot;303&quot;/&gt;&lt;/object&gt;&lt;object type=&quot;3&quot; unique_id=&quot;12445&quot;&gt;&lt;property id=&quot;20148&quot; value=&quot;5&quot;/&gt;&lt;property id=&quot;20300&quot; value=&quot;Slide 37&quot;/&gt;&lt;property id=&quot;20307&quot; value=&quot;304&quot;/&gt;&lt;/object&gt;&lt;object type=&quot;3&quot; unique_id=&quot;12446&quot;&gt;&lt;property id=&quot;20148&quot; value=&quot;5&quot;/&gt;&lt;property id=&quot;20300&quot; value=&quot;Slide 38 - &amp;quot;Zašto poticati izradu mentalnih mapa?&amp;quot;&quot;/&gt;&lt;property id=&quot;20307&quot; value=&quot;305&quot;/&gt;&lt;/object&gt;&lt;object type=&quot;3&quot; unique_id=&quot;12447&quot;&gt;&lt;property id=&quot;20148&quot; value=&quot;5&quot;/&gt;&lt;property id=&quot;20300&quot; value=&quot;Slide 39 - &amp;quot;Mentalne mape pomažu pri:&amp;quot;&quot;/&gt;&lt;property id=&quot;20307&quot; value=&quot;306&quot;/&gt;&lt;/object&gt;&lt;object type=&quot;3&quot; unique_id=&quot;12448&quot;&gt;&lt;property id=&quot;20148&quot; value=&quot;5&quot;/&gt;&lt;property id=&quot;20300&quot; value=&quot;Slide 40 - &amp;quot;Prednosti korištenja mentalne mape:&amp;quot;&quot;/&gt;&lt;property id=&quot;20307&quot; value=&quot;307&quot;/&gt;&lt;/object&gt;&lt;object type=&quot;3&quot; unique_id=&quot;12449&quot;&gt;&lt;property id=&quot;20148&quot; value=&quot;5&quot;/&gt;&lt;property id=&quot;20300&quot; value=&quot;Slide 41&quot;/&gt;&lt;property id=&quot;20307&quot; value=&quot;310&quot;/&gt;&lt;/object&gt;&lt;object type=&quot;3&quot; unique_id=&quot;12450&quot;&gt;&lt;property id=&quot;20148&quot; value=&quot;5&quot;/&gt;&lt;property id=&quot;20300&quot; value=&quot;Slide 42 - &amp;quot;Uporaba mentalnih mapa u radu s učenicima s intelektualnim teškoćama&amp;quot;&quot;/&gt;&lt;property id=&quot;20307&quot; value=&quot;314&quot;/&gt;&lt;/object&gt;&lt;object type=&quot;3&quot; unique_id=&quot;12451&quot;&gt;&lt;property id=&quot;20148&quot; value=&quot;5&quot;/&gt;&lt;property id=&quot;20300&quot; value=&quot;Slide 43&quot;/&gt;&lt;property id=&quot;20307&quot; value=&quot;316&quot;/&gt;&lt;/object&gt;&lt;object type=&quot;3&quot; unique_id=&quot;12687&quot;&gt;&lt;property id=&quot;20148&quot; value=&quot;5&quot;/&gt;&lt;property id=&quot;20300&quot; value=&quot;Slide 33 - &amp;quot; Interaktivni kviz&amp;quot;&quot;/&gt;&lt;property id=&quot;20307&quot; value=&quot;322&quot;/&gt;&lt;/object&gt;&lt;object type=&quot;3&quot; unique_id=&quot;12688&quot;&gt;&lt;property id=&quot;20148&quot; value=&quot;5&quot;/&gt;&lt;property id=&quot;20300&quot; value=&quot;Slide 34 - &amp;quot;Uporaba interaktivnog kviza&amp;quot;&quot;/&gt;&lt;property id=&quot;20307&quot; value=&quot;323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9|3.7|6.3|13.9|90.2|9.1|1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5|2.9|5.8|14.1|2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8.9|3.7|8.1|3.6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3.9|10.6|4.1|14.4|6.3|41.3|21.4|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8.6|2.8|18.8|5.1|8.2|4.3|9.7|3.3|2.4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0.1|1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.2|6.7|5.1|6.4|3.8|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7|43.9|3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6.3|2.4|3.8|0.7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1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8.7|141.7|8.3|73.4|24.1|7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1|3.3|3.7|5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1.2|3.4|1.3|1.1|5.6|4.2|4.6|4.2|9.6|1|0.7|3.6|1.8|1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7|4.6|5.9|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|29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2.5|15.7|24.9|4.4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8.6|11.4|8.1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2|3.5|8.8|7.6|13.9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4.4|10.3|51.9|11.4|18.6|11.7|65.3|2.8|99.1|7.3|2|5|127.1|9.5|20.5|22.8|4.5|35|4.6|20.7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5|1.6|114.1|2.6|2.1|7.9|46.6|23.7|1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0.5|12.4|21.4|10.7|3.6|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</TotalTime>
  <Words>1334</Words>
  <Application>Microsoft Office PowerPoint</Application>
  <PresentationFormat>Prikaz na zaslonu (4:3)</PresentationFormat>
  <Paragraphs>279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Tijek</vt:lpstr>
      <vt:lpstr>Suvremene metode i oblici rada  u strukovnim školama </vt:lpstr>
      <vt:lpstr>Tradicionalne strukovne škole </vt:lpstr>
      <vt:lpstr>Suvremena strukovna škola</vt:lpstr>
      <vt:lpstr> Kompetentni nastavnici – motivirani učenici </vt:lpstr>
      <vt:lpstr>Zvuči li poznato?</vt:lpstr>
      <vt:lpstr>Ako nije motiviran učenik je…</vt:lpstr>
      <vt:lpstr>PowerPointova prezentacija</vt:lpstr>
      <vt:lpstr>Kvalitetna nastava  </vt:lpstr>
      <vt:lpstr>Suvremene nastavne metode </vt:lpstr>
      <vt:lpstr>NASTAVNE METODE</vt:lpstr>
      <vt:lpstr>Odabir nastavne metode</vt:lpstr>
      <vt:lpstr>Uporaba ICT-a u nastavi </vt:lpstr>
      <vt:lpstr>Primjeri uporabe ICT-a u nastavi:</vt:lpstr>
      <vt:lpstr>Oprez pri uporabi ICT-a u nastavi</vt:lpstr>
      <vt:lpstr>Oblici rada</vt:lpstr>
      <vt:lpstr>1. FRONTALNI OBLIK RADA</vt:lpstr>
      <vt:lpstr>2. INDIVIDUALNI I INDIVIDUALIZIRANI                              OBLIK RADA </vt:lpstr>
      <vt:lpstr>3. PARTNERSKI OBLIK RADA  (RAD U PARU)</vt:lpstr>
      <vt:lpstr>4. GRUPNI OBLIK RADA</vt:lpstr>
      <vt:lpstr>5. TIMSKI OBLIK RADA - PROJEKTI</vt:lpstr>
      <vt:lpstr>PRIMJERI  SUVREMENIH METODA: </vt:lpstr>
      <vt:lpstr>1. INTERAKTIVNI KVIZ</vt:lpstr>
      <vt:lpstr> Interaktivni kviz</vt:lpstr>
      <vt:lpstr>Uporaba interaktivnog kviza</vt:lpstr>
      <vt:lpstr>2. MENTALNE MAPE</vt:lpstr>
      <vt:lpstr>Što su mentalne mape?</vt:lpstr>
      <vt:lpstr>PowerPointova prezentacija</vt:lpstr>
      <vt:lpstr>Zašto poticati izradu mentalnih mapa?</vt:lpstr>
      <vt:lpstr>Prednosti korištenja mentalne mape:</vt:lpstr>
      <vt:lpstr>PowerPointova prezentacija</vt:lpstr>
      <vt:lpstr>Uporaba mentalnih mapa u radu s učenicima s intelektualnim teškoćama</vt:lpstr>
      <vt:lpstr>PowerPointova prezentacija</vt:lpstr>
      <vt:lpstr>Umjesto zaključka …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Suvremene metode i oblici rada u strukovnim školama</dc:title>
  <dc:creator>Petra</dc:creator>
  <cp:lastModifiedBy>Vlatka Klašnja</cp:lastModifiedBy>
  <cp:revision>95</cp:revision>
  <dcterms:created xsi:type="dcterms:W3CDTF">2012-12-27T16:37:11Z</dcterms:created>
  <dcterms:modified xsi:type="dcterms:W3CDTF">2013-01-28T13:15:51Z</dcterms:modified>
</cp:coreProperties>
</file>